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svg" ContentType="image/svg+xml"/>
  <Default Extension="fntdata" ContentType="application/x-fontdata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1ead74dc4d24f79" /><Relationship Type="http://schemas.openxmlformats.org/officeDocument/2006/relationships/extended-properties" Target="/docProps/app.xml" Id="Re784c48a88844e3e" /><Relationship Type="http://schemas.openxmlformats.org/officeDocument/2006/relationships/officeDocument" Target="/ppt/presentation.xml" Id="R2244597dec164858" /></Relationships>
</file>

<file path=ppt/presentation.xml><?xml version="1.0" encoding="utf-8"?>
<p:presentation xmlns:p="http://schemas.openxmlformats.org/presentationml/2006/main" xmlns:r="http://schemas.openxmlformats.org/officeDocument/2006/relationships" autoCompressPictures="0" embedTrueTypeFonts="1" saveSubsetFonts="0">
  <p:sldMasterIdLst>
    <p:sldMasterId id="2147483648" r:id="R3e7db91351c74f4b"/>
  </p:sldMasterIdLst>
  <p:notesMasterIdLst>
    <p:notesMasterId r:id="Re3239662a4c741f2"/>
  </p:notesMasterIdLst>
  <p:sldIdLst>
    <p:sldId id="256" r:id="Rbabf21461a95479c"/>
    <p:sldId id="257" r:id="R1d9cf71b9f6f4708"/>
    <p:sldId id="258" r:id="Rdcb7874f77244530"/>
    <p:sldId id="259" r:id="Rfbcbae22ea624a35"/>
    <p:sldId id="260" r:id="Rdf9226cd3f104168"/>
    <p:sldId id="261" r:id="R65d5a2ba069a4a75"/>
    <p:sldId id="262" r:id="R65313476fee044b0"/>
    <p:sldId id="263" r:id="R8ded422d4b8f4fe0"/>
    <p:sldId id="264" r:id="R72fdc4515b66476c"/>
  </p:sldIdLst>
  <p:sldSz cx="12192000" cy="6858000"/>
  <p:notesSz cx="6858000" cy="9144000"/>
  <p:embeddedFontLst>
    <p:embeddedFont>
      <p:font typeface="Tinos"/>
      <p:regular r:id="rIdWESTinosregular"/>
      <p:bold r:id="rIdWESTinosbold"/>
      <p:italic r:id="rIdWESTinositalic"/>
      <p:boldItalic r:id="rIdWESTinosboldItalic"/>
    </p:embeddedFont>
    <p:embeddedFont>
      <p:font typeface="Roboto"/>
      <p:regular r:id="rIdWESRobotoregular"/>
      <p:bold r:id="rIdWESRobotobold"/>
    </p:embeddedFont>
  </p:embeddedFon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6b67fc99e521437c"/><Relationship Type="http://schemas.openxmlformats.org/officeDocument/2006/relationships/slideMaster" Target="/ppt/slideMasters/slideMaster1.xml" Id="R3e7db91351c74f4b"/><Relationship Type="http://schemas.openxmlformats.org/officeDocument/2006/relationships/notesMaster" Target="/ppt/notesMasters/notesMaster1.xml" Id="Re3239662a4c741f2"/><Relationship Type="http://schemas.openxmlformats.org/officeDocument/2006/relationships/presProps" Target="/ppt/presProps.xml" Id="R549a60c951bb4ce8"/><Relationship Type="http://schemas.openxmlformats.org/officeDocument/2006/relationships/tableStyles" Target="/ppt/tableStyles.xml" Id="Re447423a53c64be7"/><Relationship Type="http://schemas.openxmlformats.org/officeDocument/2006/relationships/slide" Target="/ppt/slides/slide1.xml" Id="Rbabf21461a95479c"/><Relationship Type="http://schemas.openxmlformats.org/officeDocument/2006/relationships/slide" Target="/ppt/slides/slide2.xml" Id="R1d9cf71b9f6f4708"/><Relationship Type="http://schemas.openxmlformats.org/officeDocument/2006/relationships/slide" Target="/ppt/slides/slide3.xml" Id="Rdcb7874f77244530"/><Relationship Type="http://schemas.openxmlformats.org/officeDocument/2006/relationships/slide" Target="/ppt/slides/slide4.xml" Id="Rfbcbae22ea624a35"/><Relationship Type="http://schemas.openxmlformats.org/officeDocument/2006/relationships/slide" Target="/ppt/slides/slide5.xml" Id="Rdf9226cd3f104168"/><Relationship Type="http://schemas.openxmlformats.org/officeDocument/2006/relationships/slide" Target="/ppt/slides/slide6.xml" Id="R65d5a2ba069a4a75"/><Relationship Type="http://schemas.openxmlformats.org/officeDocument/2006/relationships/slide" Target="/ppt/slides/slide7.xml" Id="R65313476fee044b0"/><Relationship Type="http://schemas.openxmlformats.org/officeDocument/2006/relationships/slide" Target="/ppt/slides/slide8.xml" Id="R8ded422d4b8f4fe0"/><Relationship Type="http://schemas.openxmlformats.org/officeDocument/2006/relationships/slide" Target="/ppt/slides/slide9.xml" Id="R72fdc4515b66476c"/><Relationship Id="rIdWESTinosregular" Type="http://schemas.openxmlformats.org/officeDocument/2006/relationships/font" Target="fonts/Tinos-regular.fntdata"/><Relationship Id="rIdWESTinosbold" Type="http://schemas.openxmlformats.org/officeDocument/2006/relationships/font" Target="fonts/Tinos-bold.fntdata"/><Relationship Id="rIdWESTinositalic" Type="http://schemas.openxmlformats.org/officeDocument/2006/relationships/font" Target="fonts/Tinos-italic.fntdata"/><Relationship Id="rIdWESTinosboldItalic" Type="http://schemas.openxmlformats.org/officeDocument/2006/relationships/font" Target="fonts/Tinos-boldItalic.fntdata"/><Relationship Id="rIdWESRobotoregular" Type="http://schemas.openxmlformats.org/officeDocument/2006/relationships/font" Target="fonts/Roboto-regular.fntdata"/><Relationship Id="rIdWESRobotobold" Type="http://schemas.openxmlformats.org/officeDocument/2006/relationships/font" Target="fonts/Roboto-bold.fntdata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855286522174b9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WES Group">
      <a:dk1>
        <a:srgbClr val="232323"/>
      </a:dk1>
      <a:lt1>
        <a:srgbClr val="FFFFFF"/>
      </a:lt1>
      <a:dk2>
        <a:srgbClr val="66645F"/>
      </a:dk2>
      <a:lt2>
        <a:srgbClr val="E5E3DE"/>
      </a:lt2>
      <a:accent1>
        <a:srgbClr val="E11B22"/>
      </a:accent1>
      <a:accent2>
        <a:srgbClr val="232323"/>
      </a:accent2>
      <a:accent3>
        <a:srgbClr val="E5E3DE"/>
      </a:accent3>
      <a:accent4>
        <a:srgbClr val="66645F"/>
      </a:accent4>
      <a:accent5>
        <a:srgbClr val="E11B22"/>
      </a:accent5>
      <a:accent6>
        <a:srgbClr val="F7F6F2"/>
      </a:accent6>
      <a:hlink>
        <a:srgbClr val="E11B22"/>
      </a:hlink>
      <a:folHlink>
        <a:srgbClr val="E11B22"/>
      </a:folHlink>
    </a:clrScheme>
    <a:fontScheme name="WES Tinos Roboto">
      <a:majorFont>
        <a:latin typeface="Tinos"/>
        <a:ea typeface=""/>
        <a:cs typeface=""/>
      </a:majorFont>
      <a:minorFont>
        <a:latin typeface="Roboto"/>
        <a:ea typeface=""/>
        <a:cs typeface=""/>
      </a:minorFont>
    </a:fontScheme>
    <a:fmtScheme name="WES Group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232323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232323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232323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232323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232323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232323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232323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4e8f0acceee40ce" /><Relationship Type="http://schemas.openxmlformats.org/officeDocument/2006/relationships/notesMaster" Target="/ppt/notesMasters/notesMaster1.xml" Id="R91c8bbc28cae485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fcdf58d20084d18" /><Relationship Type="http://schemas.openxmlformats.org/officeDocument/2006/relationships/notesMaster" Target="/ppt/notesMasters/notesMaster1.xml" Id="R1a07ac3b2cbf4ee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0618b404bee46f6" /><Relationship Type="http://schemas.openxmlformats.org/officeDocument/2006/relationships/notesMaster" Target="/ppt/notesMasters/notesMaster1.xml" Id="R5e9614682f464d9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52eca6a6a544557" /><Relationship Type="http://schemas.openxmlformats.org/officeDocument/2006/relationships/notesMaster" Target="/ppt/notesMasters/notesMaster1.xml" Id="R99c3b0e23fd54f4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c96ee956fa64829" /><Relationship Type="http://schemas.openxmlformats.org/officeDocument/2006/relationships/notesMaster" Target="/ppt/notesMasters/notesMaster1.xml" Id="R9041803e032e418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a6c326c7fb94fa8" /><Relationship Type="http://schemas.openxmlformats.org/officeDocument/2006/relationships/notesMaster" Target="/ppt/notesMasters/notesMaster1.xml" Id="R6e00415008d5466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dc74a869f05473f" /><Relationship Type="http://schemas.openxmlformats.org/officeDocument/2006/relationships/notesMaster" Target="/ppt/notesMasters/notesMaster1.xml" Id="R46b9978ba9da49a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66806b5e7e94807" /><Relationship Type="http://schemas.openxmlformats.org/officeDocument/2006/relationships/notesMaster" Target="/ppt/notesMasters/notesMaster1.xml" Id="R391d855874e445e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8702e3c58f54b59" /><Relationship Type="http://schemas.openxmlformats.org/officeDocument/2006/relationships/notesMaster" Target="/ppt/notesMasters/notesMaster1.xml" Id="Rc701c644cf4c42d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Working draft. Replace bracketed fields with approved project details. The sample methodology is not a statement of client facts or an agreed scope. Project focus: BP, Brand Positioning. The point-and-line motif is the WES identity visual approved for the brand showcase.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Confirm the brief with the client before planning research. No market facts or commercial outcomes are assumed.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Assess each market separately. Local review requirements depend on the actual product, audience and jurisdiction. This slide proposes a review method and does not provide regulatory advice.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Replace bracketed contact fields before external circulation. The deck contains sample planning content, not an agreed proposal or statement of 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1d388bb847f4e2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ec0c15a0bc461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371014a95d42a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417262baec489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71f3f1c4b742b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f0564bece04d37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05dee397024979" /></Relationships>
</file>

<file path=ppt/slideLayouts/slideLayout1.xml><?xml version="1.0" encoding="utf-8"?>
<p:sldLayout xmlns:p="http://schemas.openxmlformats.org/presentationml/2006/main" preserve="1">
  <p:cSld name="01 Cov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roject title">
            <a:extLst xmlns:a="http://schemas.openxmlformats.org/drawingml/2006/main">
              <a:ext uri="{FF2B5EF4-FFF2-40B4-BE49-F238E27FC236}">
                <a16:creationId xmlns:a16="http://schemas.microsoft.com/office/drawing/2014/main" id="{845A957F-9761-4FE5-9B1A-70BF4B14466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647825"/>
            <a:ext cx="9048750" cy="1524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50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defPPr>
          </a:lstStyle>
          <a:p xmlns:a="http://schemas.openxmlformats.org/drawingml/2006/main">
            <a:pPr>
              <a:buNone/>
              <a:defRPr sz="450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pPr>
            <a:r>
              <a:rPr sz="4500" b="0">
                <a:solidFill>
                  <a:srgbClr val="232323"/>
                </a:solidFill>
                <a:latin typeface="Tinos"/>
                <a:ea typeface="Tinos"/>
                <a:cs typeface="Tinos"/>
              </a:rPr>
              <a:t>Project title</a:t>
            </a:r>
          </a:p>
        </p:txBody>
      </p:sp>
      <p:sp>
        <p:nvSpPr>
          <p:cNvPr id="4" name="Client and date">
            <a:extLst xmlns:a="http://schemas.openxmlformats.org/drawingml/2006/main">
              <a:ext uri="{FF2B5EF4-FFF2-40B4-BE49-F238E27FC236}">
                <a16:creationId xmlns:a16="http://schemas.microsoft.com/office/drawing/2014/main" id="{99D20CBC-C117-4017-A6C9-6BC7E77F886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85800" y="3486150"/>
            <a:ext cx="5429250" cy="9525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Client name</a:t>
            </a:r>
          </a:p>
          <a:p xmlns:a="http://schemas.openxmlformats.org/drawingml/2006/main">
            <a:pPr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Date</a:t>
            </a:r>
          </a:p>
        </p:txBody>
      </p:sp>
      <p:sp>
        <p:nvSpPr>
          <p:cNvPr id="5" name="Project status">
            <a:extLst xmlns:a="http://schemas.openxmlformats.org/drawingml/2006/main">
              <a:ext uri="{FF2B5EF4-FFF2-40B4-BE49-F238E27FC236}">
                <a16:creationId xmlns:a16="http://schemas.microsoft.com/office/drawing/2014/main" id="{2A7F4BC7-AC20-459C-84D8-96B595EFF0F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85800" y="5562600"/>
            <a:ext cx="4762500" cy="3429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pPr>
            <a:r>
              <a:rPr sz="1350" b="0">
                <a:solidFill>
                  <a:srgbClr val="66645F"/>
                </a:solidFill>
                <a:latin typeface="Roboto"/>
                <a:ea typeface="Roboto"/>
                <a:cs typeface="Roboto"/>
              </a:rPr>
              <a:t>Draft for discussion</a:t>
            </a:r>
          </a:p>
        </p:txBody>
      </p:sp>
      <p:sp>
        <p:nvSpPr>
          <p:cNvPr id="2" name="Project focus picture">
            <a:extLst xmlns:a="http://schemas.openxmlformats.org/drawingml/2006/main">
              <a:ext uri="{FF2B5EF4-FFF2-40B4-BE49-F238E27FC236}">
                <a16:creationId xmlns:a16="http://schemas.microsoft.com/office/drawing/2014/main" id="{92EBD353-ED32-4ECD-9B14-F5566A6BF71A}"/>
              </a:ext>
            </a:extLst>
          </p:cNvPr>
          <p:cNvSpPr>
            <a:spLocks xmlns:a="http://schemas.openxmlformats.org/drawingml/2006/main" noGrp="1"/>
          </p:cNvSpPr>
          <p:nvPr>
            <p:ph type="pic" idx="3"/>
          </p:nvPr>
        </p:nvSpPr>
        <p:spPr>
          <a:xfrm xmlns:a="http://schemas.openxmlformats.org/drawingml/2006/main">
            <a:off x="6762750" y="4171962"/>
            <a:ext cx="4743450" cy="1630561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</p:spTree>
  </p:cSld>
</p:sldLayout>
</file>

<file path=ppt/slideLayouts/slideLayout2.xml><?xml version="1.0" encoding="utf-8"?>
<p:sldLayout xmlns:p="http://schemas.openxmlformats.org/presentationml/2006/main" preserve="1">
  <p:cSld name="02 Section divi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AB099A5-2459-4281-916E-DE28214A2B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2095500"/>
            <a:ext cx="10001250" cy="1143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3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defPPr>
          </a:lstStyle>
          <a:p xmlns:a="http://schemas.openxmlformats.org/drawingml/2006/main">
            <a:pPr>
              <a:buNone/>
              <a:defRPr sz="43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pPr>
            <a:r>
              <a:rPr sz="4350" b="0">
                <a:solidFill>
                  <a:srgbClr val="232323"/>
                </a:solidFill>
                <a:latin typeface="Tinos"/>
                <a:ea typeface="Tinos"/>
                <a:cs typeface="Tinos"/>
              </a:rPr>
              <a:t>Section title</a:t>
            </a:r>
          </a:p>
        </p:txBody>
      </p:sp>
      <p:sp>
        <p:nvSpPr>
          <p:cNvPr id="3" name="Section introduction">
            <a:extLst xmlns:a="http://schemas.openxmlformats.org/drawingml/2006/main">
              <a:ext uri="{FF2B5EF4-FFF2-40B4-BE49-F238E27FC236}">
                <a16:creationId xmlns:a16="http://schemas.microsoft.com/office/drawing/2014/main" id="{E9F8DFCC-69F0-4B62-A144-8E5D28462F1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3619500"/>
            <a:ext cx="8096250" cy="13335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25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2025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Section introduction</a:t>
            </a:r>
          </a:p>
        </p:txBody>
      </p:sp>
    </p:spTree>
  </p:cSld>
</p:sldLayout>
</file>

<file path=ppt/slideLayouts/slideLayout3.xml><?xml version="1.0" encoding="utf-8"?>
<p:sldLayout xmlns:p="http://schemas.openxmlformats.org/presentationml/2006/main" preserve="1">
  <p:cSld name="03 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title">
            <a:extLst xmlns:a="http://schemas.openxmlformats.org/drawingml/2006/main">
              <a:ext uri="{FF2B5EF4-FFF2-40B4-BE49-F238E27FC236}">
                <a16:creationId xmlns:a16="http://schemas.microsoft.com/office/drawing/2014/main" id="{9EBE9817-43AE-46FE-90BC-2F933A1F0B2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171575"/>
            <a:ext cx="9810750" cy="104775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defPPr>
          </a:lstStyle>
          <a:p xmlns:a="http://schemas.openxmlformats.org/drawingml/2006/main">
            <a:pPr>
              <a:buNone/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pPr>
            <a:r>
              <a:rPr sz="3450" b="0">
                <a:solidFill>
                  <a:srgbClr val="232323"/>
                </a:solidFill>
                <a:latin typeface="Tinos"/>
                <a:ea typeface="Tinos"/>
                <a:cs typeface="Tinos"/>
              </a:rPr>
              <a:t>Slide title</a:t>
            </a:r>
          </a:p>
        </p:txBody>
      </p:sp>
      <p:sp>
        <p:nvSpPr>
          <p:cNvPr id="3" name="Main body">
            <a:extLst xmlns:a="http://schemas.openxmlformats.org/drawingml/2006/main">
              <a:ext uri="{FF2B5EF4-FFF2-40B4-BE49-F238E27FC236}">
                <a16:creationId xmlns:a16="http://schemas.microsoft.com/office/drawing/2014/main" id="{A712E149-BB12-4E84-9134-F16167BCF90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667000"/>
            <a:ext cx="10820400" cy="3048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25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2025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Main content</a:t>
            </a:r>
          </a:p>
        </p:txBody>
      </p:sp>
    </p:spTree>
  </p:cSld>
</p:sldLayout>
</file>

<file path=ppt/slideLayouts/slideLayout4.xml><?xml version="1.0" encoding="utf-8"?>
<p:sldLayout xmlns:p="http://schemas.openxmlformats.org/presentationml/2006/main" preserve="1">
  <p:cSld name="04 Two column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title">
            <a:extLst xmlns:a="http://schemas.openxmlformats.org/drawingml/2006/main">
              <a:ext uri="{FF2B5EF4-FFF2-40B4-BE49-F238E27FC236}">
                <a16:creationId xmlns:a16="http://schemas.microsoft.com/office/drawing/2014/main" id="{122323DE-28B5-4104-8721-E1F8027E72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171575"/>
            <a:ext cx="9810750" cy="104775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defPPr>
          </a:lstStyle>
          <a:p xmlns:a="http://schemas.openxmlformats.org/drawingml/2006/main">
            <a:pPr>
              <a:buNone/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pPr>
            <a:r>
              <a:rPr sz="3450" b="0">
                <a:solidFill>
                  <a:srgbClr val="232323"/>
                </a:solidFill>
                <a:latin typeface="Tinos"/>
                <a:ea typeface="Tinos"/>
                <a:cs typeface="Tinos"/>
              </a:rPr>
              <a:t>Slide title</a:t>
            </a:r>
          </a:p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748F728-8487-4EBC-BD1E-429AD774410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686050"/>
            <a:ext cx="5010150" cy="3048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75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Left heading</a:t>
            </a:r>
          </a:p>
          <a:p xmlns:a="http://schemas.openxmlformats.org/drawingml/2006/main">
            <a:pPr>
              <a:buNone/>
              <a:defRPr sz="1875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75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Body text</a:t>
            </a:r>
          </a:p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B1A53A0-973B-4821-9BD4-E01282B527E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381750" y="2686050"/>
            <a:ext cx="5124450" cy="3048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75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Right heading</a:t>
            </a:r>
          </a:p>
          <a:p xmlns:a="http://schemas.openxmlformats.org/drawingml/2006/main">
            <a:pPr>
              <a:buNone/>
              <a:defRPr sz="1875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75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Body text</a:t>
            </a:r>
          </a:p>
        </p:txBody>
      </p:sp>
      <p:sp>
        <p:nvSpPr>
          <p:cNvPr id="5" name="WES rule">
            <a:extLst xmlns:a="http://schemas.openxmlformats.org/drawingml/2006/main">
              <a:ext uri="{FF2B5EF4-FFF2-40B4-BE49-F238E27FC236}">
                <a16:creationId xmlns:a16="http://schemas.microsoft.com/office/drawing/2014/main" id="{312045FD-1862-475F-A410-518A637A2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2686050"/>
            <a:ext cx="95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3DE"/>
          </a:solidFill>
          <a:ln xmlns:a="http://schemas.openxmlformats.org/drawingml/2006/main" w="0">
            <a:noFill/>
            <a:prstDash val="solid"/>
          </a:ln>
        </p:spPr>
      </p:sp>
    </p:spTree>
  </p:cSld>
</p:sldLayout>
</file>

<file path=ppt/slideLayouts/slideLayout5.xml><?xml version="1.0" encoding="utf-8"?>
<p:sldLayout xmlns:p="http://schemas.openxmlformats.org/presentationml/2006/main" preserve="1">
  <p:cSld name="05 Three column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title">
            <a:extLst xmlns:a="http://schemas.openxmlformats.org/drawingml/2006/main">
              <a:ext uri="{FF2B5EF4-FFF2-40B4-BE49-F238E27FC236}">
                <a16:creationId xmlns:a16="http://schemas.microsoft.com/office/drawing/2014/main" id="{F49B6DB3-662A-4D7E-A589-F1F5950136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171575"/>
            <a:ext cx="9810750" cy="104775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defPPr>
          </a:lstStyle>
          <a:p xmlns:a="http://schemas.openxmlformats.org/drawingml/2006/main">
            <a:pPr>
              <a:buNone/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pPr>
            <a:r>
              <a:rPr sz="3450" b="0">
                <a:solidFill>
                  <a:srgbClr val="232323"/>
                </a:solidFill>
                <a:latin typeface="Tinos"/>
                <a:ea typeface="Tinos"/>
                <a:cs typeface="Tinos"/>
              </a:rPr>
              <a:t>Slide title</a:t>
            </a:r>
          </a:p>
        </p:txBody>
      </p:sp>
      <p:sp>
        <p:nvSpPr>
          <p:cNvPr id="3" name="First column">
            <a:extLst xmlns:a="http://schemas.openxmlformats.org/drawingml/2006/main">
              <a:ext uri="{FF2B5EF4-FFF2-40B4-BE49-F238E27FC236}">
                <a16:creationId xmlns:a16="http://schemas.microsoft.com/office/drawing/2014/main" id="{845DDD2D-D725-4509-B8B5-AB5278B09D0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686050"/>
            <a:ext cx="3162300" cy="3048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First heading</a:t>
            </a:r>
          </a:p>
          <a:p xmlns:a="http://schemas.openxmlformats.org/drawingml/2006/main">
            <a:pPr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Body text</a:t>
            </a:r>
          </a:p>
        </p:txBody>
      </p:sp>
      <p:sp>
        <p:nvSpPr>
          <p:cNvPr id="4" name="Second column">
            <a:extLst xmlns:a="http://schemas.openxmlformats.org/drawingml/2006/main">
              <a:ext uri="{FF2B5EF4-FFF2-40B4-BE49-F238E27FC236}">
                <a16:creationId xmlns:a16="http://schemas.microsoft.com/office/drawing/2014/main" id="{C4374679-7BDB-4DF4-B88F-C91A3621146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14850" y="2686050"/>
            <a:ext cx="3162300" cy="3048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Second heading</a:t>
            </a:r>
          </a:p>
          <a:p xmlns:a="http://schemas.openxmlformats.org/drawingml/2006/main">
            <a:pPr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Body text</a:t>
            </a:r>
          </a:p>
        </p:txBody>
      </p:sp>
      <p:sp>
        <p:nvSpPr>
          <p:cNvPr id="5" name="Third column">
            <a:extLst xmlns:a="http://schemas.openxmlformats.org/drawingml/2006/main">
              <a:ext uri="{FF2B5EF4-FFF2-40B4-BE49-F238E27FC236}">
                <a16:creationId xmlns:a16="http://schemas.microsoft.com/office/drawing/2014/main" id="{C266A03E-3CF9-4D35-B0D4-BA604DC24AB3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8343900" y="2686050"/>
            <a:ext cx="3162300" cy="3048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Third heading</a:t>
            </a:r>
          </a:p>
          <a:p xmlns:a="http://schemas.openxmlformats.org/drawingml/2006/main">
            <a:pPr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Body text</a:t>
            </a:r>
          </a:p>
        </p:txBody>
      </p:sp>
    </p:spTree>
  </p:cSld>
</p:sldLayout>
</file>

<file path=ppt/slideLayouts/slideLayout6.xml><?xml version="1.0" encoding="utf-8"?>
<p:sldLayout xmlns:p="http://schemas.openxmlformats.org/presentationml/2006/main" preserve="1">
  <p:cSld name="06 Table and data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title">
            <a:extLst xmlns:a="http://schemas.openxmlformats.org/drawingml/2006/main">
              <a:ext uri="{FF2B5EF4-FFF2-40B4-BE49-F238E27FC236}">
                <a16:creationId xmlns:a16="http://schemas.microsoft.com/office/drawing/2014/main" id="{BA38A58E-F0E0-4DD6-BF5F-F075C0D428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171575"/>
            <a:ext cx="9810750" cy="104775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defPPr>
          </a:lstStyle>
          <a:p xmlns:a="http://schemas.openxmlformats.org/drawingml/2006/main">
            <a:pPr>
              <a:buNone/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pPr>
            <a:r>
              <a:rPr sz="3450" b="0">
                <a:solidFill>
                  <a:srgbClr val="232323"/>
                </a:solidFill>
                <a:latin typeface="Tinos"/>
                <a:ea typeface="Tinos"/>
                <a:cs typeface="Tinos"/>
              </a:rPr>
              <a:t>Slide title</a:t>
            </a:r>
          </a:p>
        </p:txBody>
      </p:sp>
      <p:sp>
        <p:nvSpPr>
          <p:cNvPr id="3" name="Table or chart content">
            <a:extLst xmlns:a="http://schemas.openxmlformats.org/drawingml/2006/main">
              <a:ext uri="{FF2B5EF4-FFF2-40B4-BE49-F238E27FC236}">
                <a16:creationId xmlns:a16="http://schemas.microsoft.com/office/drawing/2014/main" id="{3D99C929-8DCC-4A57-BC28-B4A3CD1DF91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85800" y="2543175"/>
            <a:ext cx="10820400" cy="3162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Insert table or chart</a:t>
            </a:r>
          </a:p>
        </p:txBody>
      </p:sp>
      <p:sp>
        <p:nvSpPr>
          <p:cNvPr id="4" name="Source or scope note">
            <a:extLst xmlns:a="http://schemas.openxmlformats.org/drawingml/2006/main">
              <a:ext uri="{FF2B5EF4-FFF2-40B4-BE49-F238E27FC236}">
                <a16:creationId xmlns:a16="http://schemas.microsoft.com/office/drawing/2014/main" id="{2199DB8E-96E2-404C-9799-6BD83B8D33C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85800" y="5924550"/>
            <a:ext cx="10820400" cy="24765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125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pPr>
            <a:r>
              <a:rPr sz="1125" b="0">
                <a:solidFill>
                  <a:srgbClr val="66645F"/>
                </a:solidFill>
                <a:latin typeface="Roboto"/>
                <a:ea typeface="Roboto"/>
                <a:cs typeface="Roboto"/>
              </a:rPr>
              <a:t>Source or scope note</a:t>
            </a:r>
          </a:p>
        </p:txBody>
      </p:sp>
    </p:spTree>
  </p:cSld>
</p:sldLayout>
</file>

<file path=ppt/slideLayouts/slideLayout7.xml><?xml version="1.0" encoding="utf-8"?>
<p:sldLayout xmlns:p="http://schemas.openxmlformats.org/presentationml/2006/main" preserve="1">
  <p:cSld name="07 Closing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Closing title">
            <a:extLst xmlns:a="http://schemas.openxmlformats.org/drawingml/2006/main">
              <a:ext uri="{FF2B5EF4-FFF2-40B4-BE49-F238E27FC236}">
                <a16:creationId xmlns:a16="http://schemas.microsoft.com/office/drawing/2014/main" id="{7C851624-D408-496F-A634-BD7000C02E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762125"/>
            <a:ext cx="9525000" cy="1143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3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defPPr>
          </a:lstStyle>
          <a:p xmlns:a="http://schemas.openxmlformats.org/drawingml/2006/main">
            <a:pPr>
              <a:buNone/>
              <a:defRPr sz="43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pPr>
            <a:r>
              <a:rPr sz="4350" b="0">
                <a:solidFill>
                  <a:srgbClr val="232323"/>
                </a:solidFill>
                <a:latin typeface="Tinos"/>
                <a:ea typeface="Tinos"/>
                <a:cs typeface="Tinos"/>
              </a:rPr>
              <a:t>Next steps</a:t>
            </a:r>
          </a:p>
        </p:txBody>
      </p:sp>
      <p:sp>
        <p:nvSpPr>
          <p:cNvPr id="3" name="Closing content">
            <a:extLst xmlns:a="http://schemas.openxmlformats.org/drawingml/2006/main">
              <a:ext uri="{FF2B5EF4-FFF2-40B4-BE49-F238E27FC236}">
                <a16:creationId xmlns:a16="http://schemas.microsoft.com/office/drawing/2014/main" id="{5DE0231E-0218-403C-9CFD-E6DD5249120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3524250"/>
            <a:ext cx="9525000" cy="200025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25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2025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Next steps and contact</a:t>
            </a:r>
          </a:p>
        </p:txBody>
      </p:sp>
    </p:spTree>
  </p:cSld>
</p:sldLayout>
</file>

<file path=ppt/slideMasters/_rels/slideMaster1.xml.rels><?xml version='1.0' encoding='utf-8'?>
<Relationships xmlns="http://schemas.openxmlformats.org/package/2006/relationships"><Relationship Type="http://schemas.openxmlformats.org/officeDocument/2006/relationships/image" Target="/ppt/media/image.png" Id="Rfec5191085554405" /><Relationship Type="http://schemas.openxmlformats.org/officeDocument/2006/relationships/theme" Target="/ppt/slideMasters/theme/theme2.xml" Id="R77451ef5b3354ac5" /><Relationship Type="http://schemas.openxmlformats.org/officeDocument/2006/relationships/slideLayout" Target="/ppt/slideLayouts/slideLayout1.xml" Id="R8c2fa0aea0354dbb" /><Relationship Type="http://schemas.openxmlformats.org/officeDocument/2006/relationships/slideLayout" Target="/ppt/slideLayouts/slideLayout2.xml" Id="R423bc70d1a1246db" /><Relationship Type="http://schemas.openxmlformats.org/officeDocument/2006/relationships/slideLayout" Target="/ppt/slideLayouts/slideLayout3.xml" Id="R8cb6181b98344c78" /><Relationship Type="http://schemas.openxmlformats.org/officeDocument/2006/relationships/slideLayout" Target="/ppt/slideLayouts/slideLayout4.xml" Id="R742ebeb684a348ac" /><Relationship Type="http://schemas.openxmlformats.org/officeDocument/2006/relationships/slideLayout" Target="/ppt/slideLayouts/slideLayout5.xml" Id="Rbf14d0aeb73b4046" /><Relationship Type="http://schemas.openxmlformats.org/officeDocument/2006/relationships/slideLayout" Target="/ppt/slideLayouts/slideLayout6.xml" Id="Rc5df9c3cca4f49a3" /><Relationship Type="http://schemas.openxmlformats.org/officeDocument/2006/relationships/slideLayout" Target="/ppt/slideLayouts/slideLayout7.xml" Id="Re6a1fa3e0fee4acd" /><Relationship Id="rIdWesOriginalSvg1" Type="http://schemas.openxmlformats.org/officeDocument/2006/relationships/image" Target="../media/wes-group-mark-original.svg" /></Relationships>
</file>

<file path=ppt/slideMasters/slideMaster1.xml><?xml version="1.0" encoding="utf-8"?>
<p:sldMaster xmlns:a="http://schemas.openxmlformats.org/drawingml/2006/main" xmlns:a14="http://schemas.microsoft.com/office/drawing/2010/main" xmlns:asvg="http://schemas.microsoft.com/office/drawing/2016/SVG/main" xmlns:ns2="http://schemas.microsoft.com/office/drawing/2014/main" xmlns:p="http://schemas.openxmlformats.org/presentationml/2006/main" xmlns:r="http://schemas.openxmlformats.org/officeDocument/2006/relationships">
  <p:cSld name="WES Group Master">
    <p:bg>
      <p:bgPr>
        <a:solidFill>
          <a:srgbClr val="F7F6F2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5" name="WES Group logo (SVG vector)" descr="WES Group logo. Original SVG vector with 4096 by 2436 pixel lossless PNG fallback.">
            <a:extLst>
              <a:ext uri="{FF2B5EF4-FFF2-40B4-BE49-F238E27FC236}">
                <ns2:creationId id="{9D481935-9B03-45AC-8FAD-321C4BE72D20}"/>
              </a:ext>
            </a:extLst>
          </p:cNvPr>
          <p:cNvPicPr>
            <a:picLocks noChangeAspect="1"/>
          </p:cNvPicPr>
          <p:nvPr/>
        </p:nvPicPr>
        <p:blipFill>
          <a:blip r:embed="Rfec5191085554405">
            <a:extLst>
              <a:ext uri="{96DAC541-7B7A-43D3-8B79-37D633B846F1}">
                <asvg:svgBlip r:embed="rIdWesOriginalSvg1"/>
              </a:ext>
              <a:ext uri="{28A0092B-C50C-407E-A947-70E740481C1C}">
                <a14:useLocalDpi val="0"/>
              </a:ext>
            </a:extLst>
          </a:blip>
          <a:stretch/>
        </p:blipFill>
        <p:spPr>
          <a:xfrm>
            <a:off x="10572856" y="381000"/>
            <a:ext cx="933239" cy="555022"/>
          </a:xfrm>
          <a:prstGeom prst="rect">
            <a:avLst/>
          </a:prstGeom>
        </p:spPr>
      </p:pic>
      <p:sp>
        <p:nvSpPr>
          <p:cNvPr id="2" name="WES rule">
            <a:extLst>
              <a:ext uri="{FF2B5EF4-FFF2-40B4-BE49-F238E27FC236}">
                <ns2:creationId id="{57CF49A8-B8EC-4C96-8B8E-0B1A05CBE248}"/>
              </a:ext>
            </a:extLst>
          </p:cNvPr>
          <p:cNvSpPr>
            <a:spLocks noGrp="1"/>
          </p:cNvSpPr>
          <p:nvPr/>
        </p:nvSpPr>
        <p:spPr>
          <a:xfrm>
            <a:off x="685800" y="6362700"/>
            <a:ext cx="10820400" cy="9525"/>
          </a:xfrm>
          <a:prstGeom prst="rect">
            <a:avLst/>
          </a:prstGeom>
          <a:solidFill>
            <a:srgbClr val="E5E3DE"/>
          </a:solidFill>
          <a:ln w="0">
            <a:noFill/>
            <a:prstDash val="solid"/>
          </a:ln>
        </p:spPr>
      </p:sp>
      <p:sp>
        <p:nvSpPr>
          <p:cNvPr id="3" name="website">
            <a:extLst>
              <a:ext uri="{FF2B5EF4-FFF2-40B4-BE49-F238E27FC236}">
                <ns2:creationId id="{0F13989E-E9B4-43F5-84B1-D8523D294FFB}"/>
              </a:ext>
            </a:extLst>
          </p:cNvPr>
          <p:cNvSpPr>
            <a:spLocks noGrp="1"/>
          </p:cNvSpPr>
          <p:nvPr/>
        </p:nvSpPr>
        <p:spPr>
          <a:xfrm>
            <a:off x="685800" y="6505575"/>
            <a:ext cx="3810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050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defPPr>
          </a:lstStyle>
          <a:p>
            <a:pPr>
              <a:buNone/>
              <a:defRPr sz="1050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pPr>
            <a:r>
              <a:rPr sz="1050" b="0">
                <a:solidFill>
                  <a:srgbClr val="66645F"/>
                </a:solidFill>
                <a:latin typeface="Roboto"/>
                <a:ea typeface="Roboto"/>
                <a:cs typeface="Roboto"/>
              </a:rPr>
              <a:t>wesgroup.co.uk</a:t>
            </a:r>
          </a:p>
        </p:txBody>
      </p:sp>
      <p:sp>
        <p:nvSpPr>
          <p:cNvPr id="4" name="tagline">
            <a:extLst>
              <a:ext uri="{FF2B5EF4-FFF2-40B4-BE49-F238E27FC236}">
                <ns2:creationId id="{0FF1C7B0-22FD-4085-B318-28DD7699FEBD}"/>
              </a:ext>
            </a:extLst>
          </p:cNvPr>
          <p:cNvSpPr>
            <a:spLocks noGrp="1"/>
          </p:cNvSpPr>
          <p:nvPr/>
        </p:nvSpPr>
        <p:spPr>
          <a:xfrm>
            <a:off x="8172450" y="6505575"/>
            <a:ext cx="3333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050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defPPr>
          </a:lstStyle>
          <a:p>
            <a:pPr algn="r">
              <a:buNone/>
              <a:defRPr sz="1050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pPr>
            <a:r>
              <a:rPr sz="1050" b="0">
                <a:solidFill>
                  <a:srgbClr val="66645F"/>
                </a:solidFill>
                <a:latin typeface="Roboto"/>
                <a:ea typeface="Roboto"/>
                <a:cs typeface="Roboto"/>
              </a:rPr>
              <a:t>Transcending the Equilibrium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8c2fa0aea0354dbb"/>
    <p:sldLayoutId id="2147483650" r:id="R423bc70d1a1246db"/>
    <p:sldLayoutId id="2147483651" r:id="R8cb6181b98344c78"/>
    <p:sldLayoutId id="2147483652" r:id="R742ebeb684a348ac"/>
    <p:sldLayoutId id="2147483653" r:id="Rbf14d0aeb73b4046"/>
    <p:sldLayoutId id="2147483654" r:id="Rc5df9c3cca4f49a3"/>
    <p:sldLayoutId id="2147483655" r:id="Re6a1fa3e0fee4acd"/>
  </p:sldLayoutIdLst>
  <p:txStyles>
    <p:titleStyle>
      <a:lvl1pPr marL="0" indent="0" algn="l">
        <a:buNone/>
        <a:defRPr sz="3450">
          <a:solidFill>
            <a:srgbClr val="232323"/>
          </a:solidFill>
          <a:latin typeface="Tinos"/>
          <a:ea typeface="Tinos"/>
          <a:cs typeface="Tinos"/>
        </a:defRPr>
      </a:lvl1pPr>
      <a:lvl2pPr marL="0" indent="0" algn="l">
        <a:buNone/>
        <a:defRPr sz="3450">
          <a:solidFill>
            <a:srgbClr val="232323"/>
          </a:solidFill>
          <a:latin typeface="Tinos"/>
          <a:ea typeface="Tinos"/>
          <a:cs typeface="Tinos"/>
        </a:defRPr>
      </a:lvl2pPr>
      <a:lvl3pPr marL="0" indent="0" algn="l">
        <a:buNone/>
        <a:defRPr sz="3450">
          <a:solidFill>
            <a:srgbClr val="232323"/>
          </a:solidFill>
          <a:latin typeface="Tinos"/>
          <a:ea typeface="Tinos"/>
          <a:cs typeface="Tinos"/>
        </a:defRPr>
      </a:lvl3pPr>
      <a:lvl4pPr marL="0" indent="0" algn="l">
        <a:buNone/>
        <a:defRPr sz="3450">
          <a:solidFill>
            <a:srgbClr val="232323"/>
          </a:solidFill>
          <a:latin typeface="Tinos"/>
          <a:ea typeface="Tinos"/>
          <a:cs typeface="Tinos"/>
        </a:defRPr>
      </a:lvl4pPr>
      <a:lvl5pPr marL="0" indent="0" algn="l">
        <a:buNone/>
        <a:defRPr sz="3450">
          <a:solidFill>
            <a:srgbClr val="232323"/>
          </a:solidFill>
          <a:latin typeface="Tinos"/>
          <a:ea typeface="Tinos"/>
          <a:cs typeface="Tinos"/>
        </a:defRPr>
      </a:lvl5pPr>
      <a:lvl6pPr marL="0" indent="0" algn="l">
        <a:buNone/>
        <a:defRPr sz="3450">
          <a:solidFill>
            <a:srgbClr val="232323"/>
          </a:solidFill>
          <a:latin typeface="Tinos"/>
          <a:ea typeface="Tinos"/>
          <a:cs typeface="Tinos"/>
        </a:defRPr>
      </a:lvl6pPr>
      <a:lvl7pPr marL="0" indent="0" algn="l">
        <a:buNone/>
        <a:defRPr sz="3450">
          <a:solidFill>
            <a:srgbClr val="232323"/>
          </a:solidFill>
          <a:latin typeface="Tinos"/>
          <a:ea typeface="Tinos"/>
          <a:cs typeface="Tinos"/>
        </a:defRPr>
      </a:lvl7pPr>
      <a:lvl8pPr marL="0" indent="0" algn="l">
        <a:buNone/>
        <a:defRPr sz="3450">
          <a:solidFill>
            <a:srgbClr val="232323"/>
          </a:solidFill>
          <a:latin typeface="Tinos"/>
          <a:ea typeface="Tinos"/>
          <a:cs typeface="Tinos"/>
        </a:defRPr>
      </a:lvl8pPr>
      <a:lvl9pPr marL="0" indent="0" algn="l">
        <a:buNone/>
        <a:defRPr sz="3450">
          <a:solidFill>
            <a:srgbClr val="232323"/>
          </a:solidFill>
          <a:latin typeface="Tinos"/>
          <a:ea typeface="Tinos"/>
          <a:cs typeface="Tinos"/>
        </a:defRPr>
      </a:lvl9pPr>
    </p:titleStyle>
    <p:bodyStyle>
      <a:lvl1pPr marL="0" indent="0" algn="l">
        <a:buNone/>
        <a:defRPr sz="1800">
          <a:solidFill>
            <a:srgbClr val="232323"/>
          </a:solidFill>
          <a:latin typeface="Roboto"/>
          <a:ea typeface="Roboto"/>
          <a:cs typeface="Roboto"/>
        </a:defRPr>
      </a:lvl1pPr>
      <a:lvl2pPr marL="0" indent="0" algn="l">
        <a:buNone/>
        <a:defRPr sz="1800">
          <a:solidFill>
            <a:srgbClr val="232323"/>
          </a:solidFill>
          <a:latin typeface="Roboto"/>
          <a:ea typeface="Roboto"/>
          <a:cs typeface="Roboto"/>
        </a:defRPr>
      </a:lvl2pPr>
      <a:lvl3pPr marL="0" indent="0" algn="l">
        <a:buNone/>
        <a:defRPr sz="1800">
          <a:solidFill>
            <a:srgbClr val="232323"/>
          </a:solidFill>
          <a:latin typeface="Roboto"/>
          <a:ea typeface="Roboto"/>
          <a:cs typeface="Roboto"/>
        </a:defRPr>
      </a:lvl3pPr>
      <a:lvl4pPr marL="0" indent="0" algn="l">
        <a:buNone/>
        <a:defRPr sz="1800">
          <a:solidFill>
            <a:srgbClr val="232323"/>
          </a:solidFill>
          <a:latin typeface="Roboto"/>
          <a:ea typeface="Roboto"/>
          <a:cs typeface="Roboto"/>
        </a:defRPr>
      </a:lvl4pPr>
      <a:lvl5pPr marL="0" indent="0" algn="l">
        <a:buNone/>
        <a:defRPr sz="1800">
          <a:solidFill>
            <a:srgbClr val="232323"/>
          </a:solidFill>
          <a:latin typeface="Roboto"/>
          <a:ea typeface="Roboto"/>
          <a:cs typeface="Roboto"/>
        </a:defRPr>
      </a:lvl5pPr>
      <a:lvl6pPr marL="0" indent="0" algn="l">
        <a:buNone/>
        <a:defRPr sz="1800">
          <a:solidFill>
            <a:srgbClr val="232323"/>
          </a:solidFill>
          <a:latin typeface="Roboto"/>
          <a:ea typeface="Roboto"/>
          <a:cs typeface="Roboto"/>
        </a:defRPr>
      </a:lvl6pPr>
      <a:lvl7pPr marL="0" indent="0" algn="l">
        <a:buNone/>
        <a:defRPr sz="1800">
          <a:solidFill>
            <a:srgbClr val="232323"/>
          </a:solidFill>
          <a:latin typeface="Roboto"/>
          <a:ea typeface="Roboto"/>
          <a:cs typeface="Roboto"/>
        </a:defRPr>
      </a:lvl7pPr>
      <a:lvl8pPr marL="0" indent="0" algn="l">
        <a:buNone/>
        <a:defRPr sz="1800">
          <a:solidFill>
            <a:srgbClr val="232323"/>
          </a:solidFill>
          <a:latin typeface="Roboto"/>
          <a:ea typeface="Roboto"/>
          <a:cs typeface="Roboto"/>
        </a:defRPr>
      </a:lvl8pPr>
      <a:lvl9pPr marL="0" indent="0" algn="l">
        <a:buNone/>
        <a:defRPr sz="1800">
          <a:solidFill>
            <a:srgbClr val="232323"/>
          </a:solidFill>
          <a:latin typeface="Roboto"/>
          <a:ea typeface="Roboto"/>
          <a:cs typeface="Roboto"/>
        </a:defRPr>
      </a:lvl9pPr>
    </p:bodyStyle>
    <p:otherStyle>
      <a:lvl1pPr marL="0" indent="0" algn="l">
        <a:buNone/>
        <a:defRPr sz="1800">
          <a:solidFill>
            <a:srgbClr val="232323"/>
          </a:solidFill>
          <a:latin typeface="Roboto"/>
          <a:ea typeface="Roboto"/>
          <a:cs typeface="Roboto"/>
        </a:defRPr>
      </a:lvl1pPr>
      <a:lvl2pPr marL="0" indent="0" algn="l">
        <a:buNone/>
        <a:defRPr sz="1800">
          <a:solidFill>
            <a:srgbClr val="232323"/>
          </a:solidFill>
          <a:latin typeface="Roboto"/>
          <a:ea typeface="Roboto"/>
          <a:cs typeface="Roboto"/>
        </a:defRPr>
      </a:lvl2pPr>
      <a:lvl3pPr marL="0" indent="0" algn="l">
        <a:buNone/>
        <a:defRPr sz="1800">
          <a:solidFill>
            <a:srgbClr val="232323"/>
          </a:solidFill>
          <a:latin typeface="Roboto"/>
          <a:ea typeface="Roboto"/>
          <a:cs typeface="Roboto"/>
        </a:defRPr>
      </a:lvl3pPr>
      <a:lvl4pPr marL="0" indent="0" algn="l">
        <a:buNone/>
        <a:defRPr sz="1800">
          <a:solidFill>
            <a:srgbClr val="232323"/>
          </a:solidFill>
          <a:latin typeface="Roboto"/>
          <a:ea typeface="Roboto"/>
          <a:cs typeface="Roboto"/>
        </a:defRPr>
      </a:lvl4pPr>
      <a:lvl5pPr marL="0" indent="0" algn="l">
        <a:buNone/>
        <a:defRPr sz="1800">
          <a:solidFill>
            <a:srgbClr val="232323"/>
          </a:solidFill>
          <a:latin typeface="Roboto"/>
          <a:ea typeface="Roboto"/>
          <a:cs typeface="Roboto"/>
        </a:defRPr>
      </a:lvl5pPr>
      <a:lvl6pPr marL="0" indent="0" algn="l">
        <a:buNone/>
        <a:defRPr sz="1800">
          <a:solidFill>
            <a:srgbClr val="232323"/>
          </a:solidFill>
          <a:latin typeface="Roboto"/>
          <a:ea typeface="Roboto"/>
          <a:cs typeface="Roboto"/>
        </a:defRPr>
      </a:lvl6pPr>
      <a:lvl7pPr marL="0" indent="0" algn="l">
        <a:buNone/>
        <a:defRPr sz="1800">
          <a:solidFill>
            <a:srgbClr val="232323"/>
          </a:solidFill>
          <a:latin typeface="Roboto"/>
          <a:ea typeface="Roboto"/>
          <a:cs typeface="Roboto"/>
        </a:defRPr>
      </a:lvl7pPr>
      <a:lvl8pPr marL="0" indent="0" algn="l">
        <a:buNone/>
        <a:defRPr sz="1800">
          <a:solidFill>
            <a:srgbClr val="232323"/>
          </a:solidFill>
          <a:latin typeface="Roboto"/>
          <a:ea typeface="Roboto"/>
          <a:cs typeface="Roboto"/>
        </a:defRPr>
      </a:lvl8pPr>
      <a:lvl9pPr marL="0" indent="0" algn="l">
        <a:buNone/>
        <a:defRPr sz="1800">
          <a:solidFill>
            <a:srgbClr val="232323"/>
          </a:solidFill>
          <a:latin typeface="Roboto"/>
          <a:ea typeface="Roboto"/>
          <a:cs typeface="Roboto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WES Group">
      <a:dk1>
        <a:srgbClr val="232323"/>
      </a:dk1>
      <a:lt1>
        <a:srgbClr val="FFFFFF"/>
      </a:lt1>
      <a:dk2>
        <a:srgbClr val="66645F"/>
      </a:dk2>
      <a:lt2>
        <a:srgbClr val="E5E3DE"/>
      </a:lt2>
      <a:accent1>
        <a:srgbClr val="E11B22"/>
      </a:accent1>
      <a:accent2>
        <a:srgbClr val="232323"/>
      </a:accent2>
      <a:accent3>
        <a:srgbClr val="E5E3DE"/>
      </a:accent3>
      <a:accent4>
        <a:srgbClr val="66645F"/>
      </a:accent4>
      <a:accent5>
        <a:srgbClr val="E11B22"/>
      </a:accent5>
      <a:accent6>
        <a:srgbClr val="F7F6F2"/>
      </a:accent6>
      <a:hlink>
        <a:srgbClr val="E11B22"/>
      </a:hlink>
      <a:folHlink>
        <a:srgbClr val="E11B22"/>
      </a:folHlink>
    </a:clrScheme>
    <a:fontScheme name="WES Tinos Roboto">
      <a:majorFont>
        <a:latin typeface="Tinos"/>
        <a:ea typeface=""/>
        <a:cs typeface=""/>
      </a:majorFont>
      <a:minorFont>
        <a:latin typeface="Roboto"/>
        <a:ea typeface=""/>
        <a:cs typeface=""/>
      </a:minorFont>
    </a:fontScheme>
    <a:fmtScheme name="WES Group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232323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232323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232323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232323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232323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232323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232323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49ba627b2c4d26" /><Relationship Type="http://schemas.openxmlformats.org/officeDocument/2006/relationships/image" Target="/ppt/media/image2.png" Id="Rf105918fc13c4da6" /><Relationship Type="http://schemas.openxmlformats.org/officeDocument/2006/relationships/notesSlide" Target="/ppt/notesSlides/notesSlide1.xml" Id="R500ebf94d18444c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c51e387591534b23" /><Relationship Type="http://schemas.openxmlformats.org/officeDocument/2006/relationships/notesSlide" Target="/ppt/notesSlides/notesSlide2.xml" Id="Rce3ac25501794dc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43a8ad8f98794a6f" /><Relationship Type="http://schemas.openxmlformats.org/officeDocument/2006/relationships/notesSlide" Target="/ppt/notesSlides/notesSlide3.xml" Id="R7d7b45fa1351462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69fd7bfe783e4235" /><Relationship Type="http://schemas.openxmlformats.org/officeDocument/2006/relationships/notesSlide" Target="/ppt/notesSlides/notesSlide4.xml" Id="R8cd9da5a71e648f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2eb117b949be4640" /><Relationship Type="http://schemas.openxmlformats.org/officeDocument/2006/relationships/notesSlide" Target="/ppt/notesSlides/notesSlide5.xml" Id="Rd311e45ef1904b9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5.xml" Id="R7c2ba8f7d21844a8" /><Relationship Type="http://schemas.openxmlformats.org/officeDocument/2006/relationships/notesSlide" Target="/ppt/notesSlides/notesSlide6.xml" Id="Rf73b01068f3b458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42aaa5630c462c" /><Relationship Type="http://schemas.openxmlformats.org/officeDocument/2006/relationships/notesSlide" Target="/ppt/notesSlides/notesSlide7.xml" Id="R6c60bd1b5f9145d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883e771b3743f3" /><Relationship Type="http://schemas.openxmlformats.org/officeDocument/2006/relationships/notesSlide" Target="/ppt/notesSlides/notesSlide8.xml" Id="R3cb50f7c29c24a7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76d94c857454a72" /><Relationship Type="http://schemas.openxmlformats.org/officeDocument/2006/relationships/notesSlide" Target="/ppt/notesSlides/notesSlide9.xml" Id="R0cd7bec0d545458c" /></Relationships>
</file>

<file path=ppt/slides/slide1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/>
      </p:grpSpPr>
      <p:sp>
        <p:nvSpPr>
          <p:cNvPr id="2" name="Project title">
            <a:extLst>
              <a:ext uri="{FF2B5EF4-FFF2-40B4-BE49-F238E27FC236}">
                <ns2:creationId id="{845A957F-9761-4FE5-9B1A-70BF4B14466C}"/>
              </a:ext>
            </a:extLst>
          </p:cNvPr>
          <p:cNvSpPr>
            <a:spLocks noGrp="1"/>
          </p:cNvSpPr>
          <p:nvPr>
            <p:ph type="title" idx="0"/>
          </p:nvPr>
        </p:nvSpPr>
        <p:spPr/>
        <p:txBody>
          <a:bodyPr wrap="square" lIns="0" tIns="0" rIns="0" bIns="0" anchor="t">
            <a:noAutofit/>
          </a:bodyPr>
          <a:lstStyle>
            <a:defPPr>
              <a:defRPr sz="450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defPPr>
          </a:lstStyle>
          <a:p>
            <a:pPr>
              <a:buNone/>
              <a:defRPr sz="450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pPr>
            <a:r>
              <a:rPr sz="4500" b="0">
                <a:solidFill>
                  <a:srgbClr val="232323"/>
                </a:solidFill>
                <a:latin typeface="Tinos"/>
                <a:ea typeface="Tinos"/>
                <a:cs typeface="Tinos"/>
              </a:rPr>
              <a:t>Brand positioning</a:t>
            </a:r>
          </a:p>
          <a:p>
            <a:pPr>
              <a:buNone/>
              <a:defRPr sz="450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pPr>
            <a:r>
              <a:rPr sz="4500" b="0">
                <a:solidFill>
                  <a:srgbClr val="232323"/>
                </a:solidFill>
                <a:latin typeface="Tinos"/>
                <a:ea typeface="Tinos"/>
                <a:cs typeface="Tinos"/>
              </a:rPr>
              <a:t>[Client name]</a:t>
            </a:r>
          </a:p>
        </p:txBody>
      </p:sp>
      <p:sp>
        <p:nvSpPr>
          <p:cNvPr id="3" name="Client and date">
            <a:extLst>
              <a:ext uri="{FF2B5EF4-FFF2-40B4-BE49-F238E27FC236}">
                <ns2:creationId id="{99D20CBC-C117-4017-A6C9-6BC7E77F88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wrap="square" lIns="0" tIns="0" rIns="0" bIns="0" anchor="t">
            <a:noAutofit/>
          </a:bodyPr>
          <a:lstStyle>
            <a:defPPr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>
            <a:pPr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Project brief and working approach</a:t>
            </a:r>
          </a:p>
          <a:p>
            <a:pPr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[Month Year]</a:t>
            </a:r>
          </a:p>
        </p:txBody>
      </p:sp>
      <p:sp>
        <p:nvSpPr>
          <p:cNvPr id="4" name="Project status">
            <a:extLst>
              <a:ext uri="{FF2B5EF4-FFF2-40B4-BE49-F238E27FC236}">
                <ns2:creationId id="{2A7F4BC7-AC20-459C-84D8-96B595EFF0F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defPPr>
          </a:lstStyle>
          <a:p>
            <a:pPr>
              <a:buNone/>
              <a:defRPr sz="1350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pPr>
            <a:r>
              <a:rPr sz="1350" b="0">
                <a:solidFill>
                  <a:srgbClr val="66645F"/>
                </a:solidFill>
                <a:latin typeface="Roboto"/>
                <a:ea typeface="Roboto"/>
                <a:cs typeface="Roboto"/>
              </a:rPr>
              <a:t>Draft for discussion</a:t>
            </a:r>
          </a:p>
        </p:txBody>
      </p:sp>
      <p:sp>
        <p:nvSpPr>
          <p:cNvPr id="5" name="section">
            <a:extLst>
              <a:ext uri="{FF2B5EF4-FFF2-40B4-BE49-F238E27FC236}">
                <ns2:creationId id="{479DF446-B6AA-4A90-820B-4F5515CA47A0}"/>
              </a:ext>
            </a:extLst>
          </p:cNvPr>
          <p:cNvSpPr>
            <a:spLocks noGrp="1"/>
          </p:cNvSpPr>
          <p:nvPr/>
        </p:nvSpPr>
        <p:spPr>
          <a:xfrm>
            <a:off x="685800" y="581025"/>
            <a:ext cx="7429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125" b="1">
                <a:solidFill>
                  <a:srgbClr val="E11B22"/>
                </a:solidFill>
                <a:latin typeface="Roboto"/>
                <a:ea typeface="Roboto"/>
                <a:cs typeface="Roboto"/>
              </a:defRPr>
            </a:defPPr>
          </a:lstStyle>
          <a:p>
            <a:pPr>
              <a:buNone/>
              <a:defRPr sz="1125" b="1">
                <a:solidFill>
                  <a:srgbClr val="E11B22"/>
                </a:solidFill>
                <a:latin typeface="Roboto"/>
                <a:ea typeface="Roboto"/>
                <a:cs typeface="Roboto"/>
              </a:defRPr>
            </a:pPr>
            <a:r>
              <a:rPr sz="1125" b="1">
                <a:solidFill>
                  <a:srgbClr val="E11B22"/>
                </a:solidFill>
                <a:latin typeface="Roboto"/>
                <a:ea typeface="Roboto"/>
                <a:cs typeface="Roboto"/>
              </a:rPr>
              <a:t>WES GROUP / STRATEGY</a:t>
            </a:r>
          </a:p>
        </p:txBody>
      </p:sp>
      <p:pic>
        <p:nvPicPr>
          <p:cNvPr id="6" name="Project focus image — replace picture" descr="Replace this image with a supplied WES scene PNG. The label is included in the picture.">
            <a:extLst>
              <a:ext uri="{FF2B5EF4-FFF2-40B4-BE49-F238E27FC236}">
                <ns2:creationId id="{D5B803F1-2DCE-45BA-B90C-0402A7BEB040}"/>
              </a:ext>
            </a:extLst>
          </p:cNvPr>
          <p:cNvPicPr>
            <a:picLocks noChangeAspect="1"/>
          </p:cNvPicPr>
          <p:nvPr>
            <p:ph type="pic" idx="3"/>
          </p:nvPr>
        </p:nvPicPr>
        <p:blipFill>
          <a:blip r:embed="Rf105918fc13c4da6"/>
          <a:stretch/>
        </p:blipFill>
        <p:spPr>
          <a:xfrm>
            <a:off x="6762750" y="4171962"/>
            <a:ext cx="4743450" cy="1630561"/>
          </a:xfrm>
          <a:prstGeom prst="rect">
            <a:avLst/>
          </a:prstGeom>
        </p:spPr>
      </p:pic>
    </p:spTree>
    <p:extLst>
      <p:ext uri="{BB962C8B-B14F-4D97-AF65-F5344CB8AC3E}">
        <ns4:creationId val="1899962610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title">
            <a:extLst xmlns:a="http://schemas.openxmlformats.org/drawingml/2006/main">
              <a:ext uri="{FF2B5EF4-FFF2-40B4-BE49-F238E27FC236}">
                <a16:creationId xmlns:a16="http://schemas.microsoft.com/office/drawing/2014/main" id="{122323DE-28B5-4104-8721-E1F8027E72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defPPr>
          </a:lstStyle>
          <a:p xmlns:a="http://schemas.openxmlformats.org/drawingml/2006/main">
            <a:pPr>
              <a:buNone/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pPr>
            <a:r>
              <a:rPr sz="3450" b="0">
                <a:solidFill>
                  <a:srgbClr val="232323"/>
                </a:solidFill>
                <a:latin typeface="Tinos"/>
                <a:ea typeface="Tinos"/>
                <a:cs typeface="Tinos"/>
              </a:rPr>
              <a:t>Project brief</a:t>
            </a:r>
          </a:p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748F728-8487-4EBC-BD1E-429AD774410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lnSpc>
                <a:spcPct val="120000"/>
              </a:lnSpc>
              <a:spcAft>
                <a:spcPts val="20"/>
              </a:spcAft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232323"/>
                </a:solidFill>
                <a:latin typeface="Roboto"/>
                <a:ea typeface="Roboto"/>
                <a:cs typeface="Roboto"/>
              </a:rPr>
              <a:t>Purpose</a:t>
            </a:r>
          </a:p>
          <a:p xmlns:a="http://schemas.openxmlformats.org/drawingml/2006/main">
            <a:pPr>
              <a:lnSpc>
                <a:spcPct val="120000"/>
              </a:lnSpc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Establish a clear position for the brand in the markets it plans to serve.</a:t>
            </a: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The output should guide messaging, localised marketing and day-to-day decisions.</a:t>
            </a:r>
          </a:p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B1A53A0-973B-4821-9BD4-E01282B527E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lnSpc>
                <a:spcPct val="120000"/>
              </a:lnSpc>
              <a:spcAft>
                <a:spcPts val="20"/>
              </a:spcAft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232323"/>
                </a:solidFill>
                <a:latin typeface="Roboto"/>
                <a:ea typeface="Roboto"/>
                <a:cs typeface="Roboto"/>
              </a:rPr>
              <a:t>Inputs to confirm</a:t>
            </a:r>
          </a:p>
          <a:p xmlns:a="http://schemas.openxmlformats.org/drawingml/2006/main">
            <a:pPr>
              <a:lnSpc>
                <a:spcPct val="120000"/>
              </a:lnSpc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Business objective and priority markets</a:t>
            </a: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Current offer, audience research and proof points</a:t>
            </a: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Decision owner, review process and scope</a:t>
            </a:r>
          </a:p>
        </p:txBody>
      </p:sp>
      <p:sp>
        <p:nvSpPr>
          <p:cNvPr id="5" name="section">
            <a:extLst xmlns:a="http://schemas.openxmlformats.org/drawingml/2006/main">
              <a:ext uri="{FF2B5EF4-FFF2-40B4-BE49-F238E27FC236}">
                <a16:creationId xmlns:a16="http://schemas.microsoft.com/office/drawing/2014/main" id="{60B39642-E2F6-44AF-BAC2-B9A1957EA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"/>
            <a:ext cx="742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E11B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125" b="1">
                <a:solidFill>
                  <a:srgbClr val="E11B22"/>
                </a:solidFill>
                <a:latin typeface="Roboto"/>
                <a:ea typeface="Roboto"/>
                <a:cs typeface="Roboto"/>
              </a:defRPr>
            </a:pPr>
            <a:r>
              <a:rPr sz="1125" b="1">
                <a:solidFill>
                  <a:srgbClr val="E11B22"/>
                </a:solidFill>
                <a:latin typeface="Roboto"/>
                <a:ea typeface="Roboto"/>
                <a:cs typeface="Roboto"/>
              </a:rPr>
              <a:t>01 / CONTEXT</a:t>
            </a:r>
          </a:p>
        </p:txBody>
      </p:sp>
    </p:spTree>
    <p:extLst>
      <p:ext uri="{BB962C8B-B14F-4D97-AF65-F5344CB8AC3E}">
        <p14:creationId xmlns:p14="http://schemas.microsoft.com/office/powerpoint/2010/main" val="2073066540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title">
            <a:extLst xmlns:a="http://schemas.openxmlformats.org/drawingml/2006/main">
              <a:ext uri="{FF2B5EF4-FFF2-40B4-BE49-F238E27FC236}">
                <a16:creationId xmlns:a16="http://schemas.microsoft.com/office/drawing/2014/main" id="{F49B6DB3-662A-4D7E-A589-F1F5950136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defPPr>
          </a:lstStyle>
          <a:p xmlns:a="http://schemas.openxmlformats.org/drawingml/2006/main">
            <a:pPr>
              <a:buNone/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pPr>
            <a:r>
              <a:rPr sz="3450" b="0">
                <a:solidFill>
                  <a:srgbClr val="232323"/>
                </a:solidFill>
                <a:latin typeface="Tinos"/>
                <a:ea typeface="Tinos"/>
                <a:cs typeface="Tinos"/>
              </a:rPr>
              <a:t>Audience and buying context</a:t>
            </a:r>
          </a:p>
        </p:txBody>
      </p:sp>
      <p:sp>
        <p:nvSpPr>
          <p:cNvPr id="3" name="First column">
            <a:extLst xmlns:a="http://schemas.openxmlformats.org/drawingml/2006/main">
              <a:ext uri="{FF2B5EF4-FFF2-40B4-BE49-F238E27FC236}">
                <a16:creationId xmlns:a16="http://schemas.microsoft.com/office/drawing/2014/main" id="{845DDD2D-D725-4509-B8B5-AB5278B09D0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lnSpc>
                <a:spcPct val="120000"/>
              </a:lnSpc>
              <a:spcAft>
                <a:spcPts val="20"/>
              </a:spcAft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232323"/>
                </a:solidFill>
                <a:latin typeface="Roboto"/>
                <a:ea typeface="Roboto"/>
                <a:cs typeface="Roboto"/>
              </a:rPr>
              <a:t>Decision maker</a:t>
            </a:r>
          </a:p>
          <a:p xmlns:a="http://schemas.openxmlformats.org/drawingml/2006/main">
            <a:pPr>
              <a:lnSpc>
                <a:spcPct val="120000"/>
              </a:lnSpc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What outcome do they need?</a:t>
            </a: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What makes an option credible enough to shortlist?</a:t>
            </a:r>
          </a:p>
        </p:txBody>
      </p:sp>
      <p:sp>
        <p:nvSpPr>
          <p:cNvPr id="4" name="Second column">
            <a:extLst xmlns:a="http://schemas.openxmlformats.org/drawingml/2006/main">
              <a:ext uri="{FF2B5EF4-FFF2-40B4-BE49-F238E27FC236}">
                <a16:creationId xmlns:a16="http://schemas.microsoft.com/office/drawing/2014/main" id="{C4374679-7BDB-4DF4-B88F-C91A3621146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lnSpc>
                <a:spcPct val="120000"/>
              </a:lnSpc>
              <a:spcAft>
                <a:spcPts val="20"/>
              </a:spcAft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232323"/>
                </a:solidFill>
                <a:latin typeface="Roboto"/>
                <a:ea typeface="Roboto"/>
                <a:cs typeface="Roboto"/>
              </a:rPr>
              <a:t>Users and advocates</a:t>
            </a:r>
          </a:p>
          <a:p xmlns:a="http://schemas.openxmlformats.org/drawingml/2006/main">
            <a:pPr>
              <a:lnSpc>
                <a:spcPct val="120000"/>
              </a:lnSpc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What problem do they experience?</a:t>
            </a: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Which language and examples feel relevant in their market?</a:t>
            </a:r>
          </a:p>
        </p:txBody>
      </p:sp>
      <p:sp>
        <p:nvSpPr>
          <p:cNvPr id="5" name="Third column">
            <a:extLst xmlns:a="http://schemas.openxmlformats.org/drawingml/2006/main">
              <a:ext uri="{FF2B5EF4-FFF2-40B4-BE49-F238E27FC236}">
                <a16:creationId xmlns:a16="http://schemas.microsoft.com/office/drawing/2014/main" id="{C266A03E-3CF9-4D35-B0D4-BA604DC24AB3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lnSpc>
                <a:spcPct val="120000"/>
              </a:lnSpc>
              <a:spcAft>
                <a:spcPts val="20"/>
              </a:spcAft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232323"/>
                </a:solidFill>
                <a:latin typeface="Roboto"/>
                <a:ea typeface="Roboto"/>
                <a:cs typeface="Roboto"/>
              </a:rPr>
              <a:t>Approvers</a:t>
            </a:r>
          </a:p>
          <a:p xmlns:a="http://schemas.openxmlformats.org/drawingml/2006/main">
            <a:pPr>
              <a:lnSpc>
                <a:spcPct val="120000"/>
              </a:lnSpc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Which risks need evidence?</a:t>
            </a: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Who reviews financial, legal or operational claims?</a:t>
            </a:r>
          </a:p>
        </p:txBody>
      </p:sp>
      <p:sp>
        <p:nvSpPr>
          <p:cNvPr id="6" name="section">
            <a:extLst xmlns:a="http://schemas.openxmlformats.org/drawingml/2006/main">
              <a:ext uri="{FF2B5EF4-FFF2-40B4-BE49-F238E27FC236}">
                <a16:creationId xmlns:a16="http://schemas.microsoft.com/office/drawing/2014/main" id="{DA25BDF8-7DE3-4CD6-8764-89BC8A911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"/>
            <a:ext cx="742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E11B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125" b="1">
                <a:solidFill>
                  <a:srgbClr val="E11B22"/>
                </a:solidFill>
                <a:latin typeface="Roboto"/>
                <a:ea typeface="Roboto"/>
                <a:cs typeface="Roboto"/>
              </a:defRPr>
            </a:pPr>
            <a:r>
              <a:rPr sz="1125" b="1">
                <a:solidFill>
                  <a:srgbClr val="E11B22"/>
                </a:solidFill>
                <a:latin typeface="Roboto"/>
                <a:ea typeface="Roboto"/>
                <a:cs typeface="Roboto"/>
              </a:rPr>
              <a:t>02 / AUDIENCE</a:t>
            </a:r>
          </a:p>
        </p:txBody>
      </p:sp>
      <p:sp>
        <p:nvSpPr>
          <p:cNvPr id="7" name="evidence-note">
            <a:extLst xmlns:a="http://schemas.openxmlformats.org/drawingml/2006/main">
              <a:ext uri="{FF2B5EF4-FFF2-40B4-BE49-F238E27FC236}">
                <a16:creationId xmlns:a16="http://schemas.microsoft.com/office/drawing/2014/main" id="{B034CA57-41ED-4779-8BC3-B6BFD7F9D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200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pPr>
            <a:r>
              <a:rPr sz="1200" b="0">
                <a:solidFill>
                  <a:srgbClr val="66645F"/>
                </a:solidFill>
                <a:latin typeface="Roboto"/>
                <a:ea typeface="Roboto"/>
                <a:cs typeface="Roboto"/>
              </a:rPr>
              <a:t>Working questions to validate through research and stakeholder interviews.</a:t>
            </a:r>
          </a:p>
        </p:txBody>
      </p:sp>
    </p:spTree>
    <p:extLst>
      <p:ext uri="{BB962C8B-B14F-4D97-AF65-F5344CB8AC3E}">
        <p14:creationId xmlns:p14="http://schemas.microsoft.com/office/powerpoint/2010/main" val="125944090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title">
            <a:extLst xmlns:a="http://schemas.openxmlformats.org/drawingml/2006/main">
              <a:ext uri="{FF2B5EF4-FFF2-40B4-BE49-F238E27FC236}">
                <a16:creationId xmlns:a16="http://schemas.microsoft.com/office/drawing/2014/main" id="{9EBE9817-43AE-46FE-90BC-2F933A1F0B2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defPPr>
          </a:lstStyle>
          <a:p xmlns:a="http://schemas.openxmlformats.org/drawingml/2006/main">
            <a:pPr>
              <a:buNone/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pPr>
            <a:r>
              <a:rPr sz="3450" b="0">
                <a:solidFill>
                  <a:srgbClr val="232323"/>
                </a:solidFill>
                <a:latin typeface="Tinos"/>
                <a:ea typeface="Tinos"/>
                <a:cs typeface="Tinos"/>
              </a:rPr>
              <a:t>Positioning statement</a:t>
            </a:r>
          </a:p>
        </p:txBody>
      </p:sp>
      <p:sp>
        <p:nvSpPr>
          <p:cNvPr id="3" name="Main body">
            <a:extLst xmlns:a="http://schemas.openxmlformats.org/drawingml/2006/main">
              <a:ext uri="{FF2B5EF4-FFF2-40B4-BE49-F238E27FC236}">
                <a16:creationId xmlns:a16="http://schemas.microsoft.com/office/drawing/2014/main" id="{A712E149-BB12-4E84-9134-F16167BCF90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925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defPPr>
          </a:lstStyle>
          <a:p xmlns:a="http://schemas.openxmlformats.org/drawingml/2006/main">
            <a:pPr>
              <a:lnSpc>
                <a:spcPct val="112000"/>
              </a:lnSpc>
              <a:buNone/>
              <a:defRPr sz="2925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pPr>
            <a:r>
              <a:rPr sz="2925" b="0">
                <a:solidFill>
                  <a:srgbClr val="232323"/>
                </a:solidFill>
                <a:latin typeface="Tinos"/>
                <a:ea typeface="Tinos"/>
                <a:cs typeface="Tinos"/>
              </a:rPr>
              <a:t>For [priority audience], [brand] provides [offer] that helps them [desired outcome].</a:t>
            </a:r>
          </a:p>
          <a:p xmlns:a="http://schemas.openxmlformats.org/drawingml/2006/main">
            <a:pPr>
              <a:buNone/>
              <a:defRPr sz="2025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2025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/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925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pPr>
            <a:r>
              <a:rPr sz="2925" b="0">
                <a:solidFill>
                  <a:srgbClr val="232323"/>
                </a:solidFill>
                <a:latin typeface="Tinos"/>
                <a:ea typeface="Tinos"/>
                <a:cs typeface="Tinos"/>
              </a:rPr>
              <a:t>The reason to believe is [specific, verifiable proof].</a:t>
            </a:r>
          </a:p>
        </p:txBody>
      </p:sp>
      <p:sp>
        <p:nvSpPr>
          <p:cNvPr id="4" name="section">
            <a:extLst xmlns:a="http://schemas.openxmlformats.org/drawingml/2006/main">
              <a:ext uri="{FF2B5EF4-FFF2-40B4-BE49-F238E27FC236}">
                <a16:creationId xmlns:a16="http://schemas.microsoft.com/office/drawing/2014/main" id="{684DE66C-DC41-4915-B046-7B7CA41E6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"/>
            <a:ext cx="742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E11B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125" b="1">
                <a:solidFill>
                  <a:srgbClr val="E11B22"/>
                </a:solidFill>
                <a:latin typeface="Roboto"/>
                <a:ea typeface="Roboto"/>
                <a:cs typeface="Roboto"/>
              </a:defRPr>
            </a:pPr>
            <a:r>
              <a:rPr sz="1125" b="1">
                <a:solidFill>
                  <a:srgbClr val="E11B22"/>
                </a:solidFill>
                <a:latin typeface="Roboto"/>
                <a:ea typeface="Roboto"/>
                <a:cs typeface="Roboto"/>
              </a:rPr>
              <a:t>03 / PROPOSITION</a:t>
            </a:r>
          </a:p>
        </p:txBody>
      </p:sp>
      <p:sp>
        <p:nvSpPr>
          <p:cNvPr id="5" name="test-note">
            <a:extLst xmlns:a="http://schemas.openxmlformats.org/drawingml/2006/main">
              <a:ext uri="{FF2B5EF4-FFF2-40B4-BE49-F238E27FC236}">
                <a16:creationId xmlns:a16="http://schemas.microsoft.com/office/drawing/2014/main" id="{CE3E2617-BCCD-4C90-83AF-618F1B8DC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200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pPr>
            <a:r>
              <a:rPr sz="1200" b="0">
                <a:solidFill>
                  <a:srgbClr val="66645F"/>
                </a:solidFill>
                <a:latin typeface="Roboto"/>
                <a:ea typeface="Roboto"/>
                <a:cs typeface="Roboto"/>
              </a:rPr>
              <a:t>Review the statement for relevance, distinction and evidence before approval.</a:t>
            </a:r>
          </a:p>
        </p:txBody>
      </p:sp>
    </p:spTree>
    <p:extLst>
      <p:ext uri="{BB962C8B-B14F-4D97-AF65-F5344CB8AC3E}">
        <p14:creationId xmlns:p14="http://schemas.microsoft.com/office/powerpoint/2010/main" val="283915481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title">
            <a:extLst xmlns:a="http://schemas.openxmlformats.org/drawingml/2006/main">
              <a:ext uri="{FF2B5EF4-FFF2-40B4-BE49-F238E27FC236}">
                <a16:creationId xmlns:a16="http://schemas.microsoft.com/office/drawing/2014/main" id="{122323DE-28B5-4104-8721-E1F8027E72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defPPr>
          </a:lstStyle>
          <a:p xmlns:a="http://schemas.openxmlformats.org/drawingml/2006/main">
            <a:pPr>
              <a:buNone/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pPr>
            <a:r>
              <a:rPr sz="3450" b="0">
                <a:solidFill>
                  <a:srgbClr val="232323"/>
                </a:solidFill>
                <a:latin typeface="Tinos"/>
                <a:ea typeface="Tinos"/>
                <a:cs typeface="Tinos"/>
              </a:rPr>
              <a:t>Localisation considerations</a:t>
            </a:r>
          </a:p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748F728-8487-4EBC-BD1E-429AD774410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lnSpc>
                <a:spcPct val="120000"/>
              </a:lnSpc>
              <a:spcAft>
                <a:spcPts val="20"/>
              </a:spcAft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232323"/>
                </a:solidFill>
                <a:latin typeface="Roboto"/>
                <a:ea typeface="Roboto"/>
                <a:cs typeface="Roboto"/>
              </a:rPr>
              <a:t>What stays consistent</a:t>
            </a:r>
          </a:p>
          <a:p xmlns:a="http://schemas.openxmlformats.org/drawingml/2006/main">
            <a:pPr>
              <a:lnSpc>
                <a:spcPct val="120000"/>
              </a:lnSpc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The central promise and approved proof points</a:t>
            </a: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Visual identity and the standard for accuracy</a:t>
            </a: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The intended customer experience</a:t>
            </a:r>
          </a:p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B1A53A0-973B-4821-9BD4-E01282B527E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lnSpc>
                <a:spcPct val="120000"/>
              </a:lnSpc>
              <a:spcAft>
                <a:spcPts val="20"/>
              </a:spcAft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232323"/>
                </a:solidFill>
                <a:latin typeface="Roboto"/>
                <a:ea typeface="Roboto"/>
                <a:cs typeface="Roboto"/>
              </a:rPr>
              <a:t>What adapts by market</a:t>
            </a:r>
          </a:p>
          <a:p xmlns:a="http://schemas.openxmlformats.org/drawingml/2006/main">
            <a:pPr>
              <a:lnSpc>
                <a:spcPct val="120000"/>
              </a:lnSpc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Terminology, tone and examples</a:t>
            </a: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Channel choices and content formats</a:t>
            </a: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Local review requirements and cultural context</a:t>
            </a:r>
          </a:p>
        </p:txBody>
      </p:sp>
      <p:sp>
        <p:nvSpPr>
          <p:cNvPr id="5" name="section">
            <a:extLst xmlns:a="http://schemas.openxmlformats.org/drawingml/2006/main">
              <a:ext uri="{FF2B5EF4-FFF2-40B4-BE49-F238E27FC236}">
                <a16:creationId xmlns:a16="http://schemas.microsoft.com/office/drawing/2014/main" id="{CB85A4AC-B3EB-4C4A-A228-D146B37AA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"/>
            <a:ext cx="742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E11B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125" b="1">
                <a:solidFill>
                  <a:srgbClr val="E11B22"/>
                </a:solidFill>
                <a:latin typeface="Roboto"/>
                <a:ea typeface="Roboto"/>
                <a:cs typeface="Roboto"/>
              </a:defRPr>
            </a:pPr>
            <a:r>
              <a:rPr sz="1125" b="1">
                <a:solidFill>
                  <a:srgbClr val="E11B22"/>
                </a:solidFill>
                <a:latin typeface="Roboto"/>
                <a:ea typeface="Roboto"/>
                <a:cs typeface="Roboto"/>
              </a:rPr>
              <a:t>04 / MARKET EXPRESSION</a:t>
            </a:r>
          </a:p>
        </p:txBody>
      </p:sp>
    </p:spTree>
    <p:extLst>
      <p:ext uri="{BB962C8B-B14F-4D97-AF65-F5344CB8AC3E}">
        <p14:creationId xmlns:p14="http://schemas.microsoft.com/office/powerpoint/2010/main" val="2070350807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title">
            <a:extLst xmlns:a="http://schemas.openxmlformats.org/drawingml/2006/main">
              <a:ext uri="{FF2B5EF4-FFF2-40B4-BE49-F238E27FC236}">
                <a16:creationId xmlns:a16="http://schemas.microsoft.com/office/drawing/2014/main" id="{F49B6DB3-662A-4D7E-A589-F1F5950136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defPPr>
          </a:lstStyle>
          <a:p xmlns:a="http://schemas.openxmlformats.org/drawingml/2006/main">
            <a:pPr>
              <a:buNone/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pPr>
            <a:r>
              <a:rPr sz="3450" b="0">
                <a:solidFill>
                  <a:srgbClr val="232323"/>
                </a:solidFill>
                <a:latin typeface="Tinos"/>
                <a:ea typeface="Tinos"/>
                <a:cs typeface="Tinos"/>
              </a:rPr>
              <a:t>Recommended workstreams</a:t>
            </a:r>
          </a:p>
        </p:txBody>
      </p:sp>
      <p:sp>
        <p:nvSpPr>
          <p:cNvPr id="3" name="First column">
            <a:extLst xmlns:a="http://schemas.openxmlformats.org/drawingml/2006/main">
              <a:ext uri="{FF2B5EF4-FFF2-40B4-BE49-F238E27FC236}">
                <a16:creationId xmlns:a16="http://schemas.microsoft.com/office/drawing/2014/main" id="{845DDD2D-D725-4509-B8B5-AB5278B09D0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lnSpc>
                <a:spcPct val="120000"/>
              </a:lnSpc>
              <a:spcAft>
                <a:spcPts val="20"/>
              </a:spcAft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232323"/>
                </a:solidFill>
                <a:latin typeface="Roboto"/>
                <a:ea typeface="Roboto"/>
                <a:cs typeface="Roboto"/>
              </a:rPr>
              <a:t>Positioning</a:t>
            </a:r>
          </a:p>
          <a:p xmlns:a="http://schemas.openxmlformats.org/drawingml/2006/main">
            <a:pPr>
              <a:lnSpc>
                <a:spcPct val="120000"/>
              </a:lnSpc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Review the brief and available evidence.</a:t>
            </a: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Develop the proposition and define its supporting proof.</a:t>
            </a:r>
          </a:p>
        </p:txBody>
      </p:sp>
      <p:sp>
        <p:nvSpPr>
          <p:cNvPr id="4" name="Second column">
            <a:extLst xmlns:a="http://schemas.openxmlformats.org/drawingml/2006/main">
              <a:ext uri="{FF2B5EF4-FFF2-40B4-BE49-F238E27FC236}">
                <a16:creationId xmlns:a16="http://schemas.microsoft.com/office/drawing/2014/main" id="{C4374679-7BDB-4DF4-B88F-C91A3621146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lnSpc>
                <a:spcPct val="120000"/>
              </a:lnSpc>
              <a:spcAft>
                <a:spcPts val="20"/>
              </a:spcAft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232323"/>
                </a:solidFill>
                <a:latin typeface="Roboto"/>
                <a:ea typeface="Roboto"/>
                <a:cs typeface="Roboto"/>
              </a:rPr>
              <a:t>Market expression</a:t>
            </a:r>
          </a:p>
          <a:p xmlns:a="http://schemas.openxmlformats.org/drawingml/2006/main">
            <a:pPr>
              <a:lnSpc>
                <a:spcPct val="120000"/>
              </a:lnSpc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Adapt core messaging for priority audiences and markets.</a:t>
            </a: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Prepare a usable message framework.</a:t>
            </a:r>
          </a:p>
        </p:txBody>
      </p:sp>
      <p:sp>
        <p:nvSpPr>
          <p:cNvPr id="5" name="Third column">
            <a:extLst xmlns:a="http://schemas.openxmlformats.org/drawingml/2006/main">
              <a:ext uri="{FF2B5EF4-FFF2-40B4-BE49-F238E27FC236}">
                <a16:creationId xmlns:a16="http://schemas.microsoft.com/office/drawing/2014/main" id="{C266A03E-3CF9-4D35-B0D4-BA604DC24AB3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lnSpc>
                <a:spcPct val="120000"/>
              </a:lnSpc>
              <a:spcAft>
                <a:spcPts val="20"/>
              </a:spcAft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232323"/>
                </a:solidFill>
                <a:latin typeface="Roboto"/>
                <a:ea typeface="Roboto"/>
                <a:cs typeface="Roboto"/>
              </a:rPr>
              <a:t>Activation</a:t>
            </a:r>
          </a:p>
          <a:p xmlns:a="http://schemas.openxmlformats.org/drawingml/2006/main">
            <a:pPr>
              <a:lnSpc>
                <a:spcPct val="120000"/>
              </a:lnSpc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Translate approved positioning into channel briefs.</a:t>
            </a: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b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</a:br>
            <a:r>
              <a:rPr sz="180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Define ownership and a review approach.</a:t>
            </a:r>
          </a:p>
        </p:txBody>
      </p:sp>
      <p:sp>
        <p:nvSpPr>
          <p:cNvPr id="6" name="section">
            <a:extLst xmlns:a="http://schemas.openxmlformats.org/drawingml/2006/main">
              <a:ext uri="{FF2B5EF4-FFF2-40B4-BE49-F238E27FC236}">
                <a16:creationId xmlns:a16="http://schemas.microsoft.com/office/drawing/2014/main" id="{3CA284E9-A93F-4B77-8B20-96427081A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"/>
            <a:ext cx="742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E11B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125" b="1">
                <a:solidFill>
                  <a:srgbClr val="E11B22"/>
                </a:solidFill>
                <a:latin typeface="Roboto"/>
                <a:ea typeface="Roboto"/>
                <a:cs typeface="Roboto"/>
              </a:defRPr>
            </a:pPr>
            <a:r>
              <a:rPr sz="1125" b="1">
                <a:solidFill>
                  <a:srgbClr val="E11B22"/>
                </a:solidFill>
                <a:latin typeface="Roboto"/>
                <a:ea typeface="Roboto"/>
                <a:cs typeface="Roboto"/>
              </a:rPr>
              <a:t>05 / WORKSTREAMS</a:t>
            </a:r>
          </a:p>
        </p:txBody>
      </p:sp>
      <p:sp>
        <p:nvSpPr>
          <p:cNvPr id="7" name="scope-note">
            <a:extLst xmlns:a="http://schemas.openxmlformats.org/drawingml/2006/main">
              <a:ext uri="{FF2B5EF4-FFF2-40B4-BE49-F238E27FC236}">
                <a16:creationId xmlns:a16="http://schemas.microsoft.com/office/drawing/2014/main" id="{B2E0BBF9-8C4B-4481-99D9-3697EE95F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0"/>
            <a:ext cx="10820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200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pPr>
            <a:r>
              <a:rPr sz="1200" b="0">
                <a:solidFill>
                  <a:srgbClr val="66645F"/>
                </a:solidFill>
                <a:latin typeface="Roboto"/>
                <a:ea typeface="Roboto"/>
                <a:cs typeface="Roboto"/>
              </a:rPr>
              <a:t>Proposed workstreams. Confirm scope, owners and timing with the client.</a:t>
            </a:r>
          </a:p>
        </p:txBody>
      </p:sp>
    </p:spTree>
    <p:extLst>
      <p:ext uri="{BB962C8B-B14F-4D97-AF65-F5344CB8AC3E}">
        <p14:creationId xmlns:p14="http://schemas.microsoft.com/office/powerpoint/2010/main" val="1246740290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title">
            <a:extLst xmlns:a="http://schemas.openxmlformats.org/drawingml/2006/main">
              <a:ext uri="{FF2B5EF4-FFF2-40B4-BE49-F238E27FC236}">
                <a16:creationId xmlns:a16="http://schemas.microsoft.com/office/drawing/2014/main" id="{BA38A58E-F0E0-4DD6-BF5F-F075C0D428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defPPr>
          </a:lstStyle>
          <a:p xmlns:a="http://schemas.openxmlformats.org/drawingml/2006/main">
            <a:pPr>
              <a:buNone/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pPr>
            <a:r>
              <a:rPr sz="3450" b="0">
                <a:solidFill>
                  <a:srgbClr val="232323"/>
                </a:solidFill>
                <a:latin typeface="Tinos"/>
                <a:ea typeface="Tinos"/>
                <a:cs typeface="Tinos"/>
              </a:rPr>
              <a:t>Proposed workplan</a:t>
            </a:r>
          </a:p>
        </p:txBody>
      </p:sp>
      <p:sp>
        <p:nvSpPr>
          <p:cNvPr id="3" name="Table or chart content">
            <a:extLst xmlns:a="http://schemas.openxmlformats.org/drawingml/2006/main">
              <a:ext uri="{FF2B5EF4-FFF2-40B4-BE49-F238E27FC236}">
                <a16:creationId xmlns:a16="http://schemas.microsoft.com/office/drawing/2014/main" id="{3D99C929-8DCC-4A57-BC28-B4A3CD1DF91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/>
            </a:r>
          </a:p>
        </p:txBody>
      </p:sp>
      <p:sp>
        <p:nvSpPr>
          <p:cNvPr id="4" name="Source or scope note">
            <a:extLst xmlns:a="http://schemas.openxmlformats.org/drawingml/2006/main">
              <a:ext uri="{FF2B5EF4-FFF2-40B4-BE49-F238E27FC236}">
                <a16:creationId xmlns:a16="http://schemas.microsoft.com/office/drawing/2014/main" id="{2199DB8E-96E2-404C-9799-6BD83B8D33C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125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pPr>
            <a:r>
              <a:rPr sz="1125" b="0">
                <a:solidFill>
                  <a:srgbClr val="66645F"/>
                </a:solidFill>
                <a:latin typeface="Roboto"/>
                <a:ea typeface="Roboto"/>
                <a:cs typeface="Roboto"/>
              </a:rPr>
              <a:t>Sequence shown for discussion. Dates and responsibilities remain to be agreed.</a:t>
            </a:r>
          </a:p>
        </p:txBody>
      </p:sp>
      <p:sp>
        <p:nvSpPr>
          <p:cNvPr id="5" name="section">
            <a:extLst xmlns:a="http://schemas.openxmlformats.org/drawingml/2006/main">
              <a:ext uri="{FF2B5EF4-FFF2-40B4-BE49-F238E27FC236}">
                <a16:creationId xmlns:a16="http://schemas.microsoft.com/office/drawing/2014/main" id="{DF8805DF-8D55-4662-9415-CAEBCAC59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"/>
            <a:ext cx="742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E11B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125" b="1">
                <a:solidFill>
                  <a:srgbClr val="E11B22"/>
                </a:solidFill>
                <a:latin typeface="Roboto"/>
                <a:ea typeface="Roboto"/>
                <a:cs typeface="Roboto"/>
              </a:defRPr>
            </a:pPr>
            <a:r>
              <a:rPr sz="1125" b="1">
                <a:solidFill>
                  <a:srgbClr val="E11B22"/>
                </a:solidFill>
                <a:latin typeface="Roboto"/>
                <a:ea typeface="Roboto"/>
                <a:cs typeface="Roboto"/>
              </a:rPr>
              <a:t>06 / DELIVERY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FEF758-706B-4AAF-B8B0-8AA9D32077CC}"/>
              </a:ext>
            </a:extLst>
          </p:cNvPr>
          <p:cNvGraphicFramePr/>
          <p:nvPr/>
        </p:nvGraphicFramePr>
        <p:xfrm>
          <a:off xmlns:a="http://schemas.openxmlformats.org/drawingml/2006/main" x="685800" y="2628900"/>
          <a:ext xmlns:a="http://schemas.openxmlformats.org/drawingml/2006/main" cx="10820400" cy="2857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095500"/>
                <a:gridCol w="4762500"/>
                <a:gridCol w="3962400"/>
              </a:tblGrid>
              <a:tr h="5143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6F2"/>
                          </a:solidFill>
                          <a:latin typeface="Roboto"/>
                          <a:ea typeface="Roboto"/>
                          <a:cs typeface="Roboto"/>
                        </a:rPr>
                        <a:t>Phase</a:t>
                      </a:r>
                    </a:p>
                  </a:txBody>
                  <a:tcPr marL="152400" marR="152400" marT="133350" marB="114300" anchor="t">
                    <a:lnL w="9525">
                      <a:solidFill>
                        <a:srgbClr val="E5E3DE"/>
                      </a:solidFill>
                      <a:prstDash val="solid"/>
                    </a:lnL>
                    <a:lnR w="9525">
                      <a:solidFill>
                        <a:srgbClr val="E5E3DE"/>
                      </a:solidFill>
                      <a:prstDash val="solid"/>
                    </a:lnR>
                    <a:lnT w="9525">
                      <a:solidFill>
                        <a:srgbClr val="E5E3DE"/>
                      </a:solidFill>
                      <a:prstDash val="solid"/>
                    </a:lnT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23232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6F2"/>
                          </a:solidFill>
                          <a:latin typeface="Roboto"/>
                          <a:ea typeface="Roboto"/>
                          <a:cs typeface="Roboto"/>
                        </a:rPr>
                        <a:t>Working output</a:t>
                      </a:r>
                    </a:p>
                  </a:txBody>
                  <a:tcPr marL="152400" marR="152400" marT="133350" marB="114300" anchor="t">
                    <a:lnR w="9525">
                      <a:solidFill>
                        <a:srgbClr val="E5E3DE"/>
                      </a:solidFill>
                      <a:prstDash val="solid"/>
                    </a:lnR>
                    <a:lnT w="9525">
                      <a:solidFill>
                        <a:srgbClr val="E5E3DE"/>
                      </a:solidFill>
                      <a:prstDash val="solid"/>
                    </a:lnT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23232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6F2"/>
                          </a:solidFill>
                          <a:latin typeface="Roboto"/>
                          <a:ea typeface="Roboto"/>
                          <a:cs typeface="Roboto"/>
                        </a:rPr>
                        <a:t>Decision required</a:t>
                      </a:r>
                    </a:p>
                  </a:txBody>
                  <a:tcPr marL="152400" marR="152400" marT="133350" marB="114300" anchor="t">
                    <a:lnR w="9525">
                      <a:solidFill>
                        <a:srgbClr val="E5E3DE"/>
                      </a:solidFill>
                      <a:prstDash val="solid"/>
                    </a:lnR>
                    <a:lnT w="9525">
                      <a:solidFill>
                        <a:srgbClr val="E5E3DE"/>
                      </a:solidFill>
                      <a:prstDash val="solid"/>
                    </a:lnT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232323"/>
                    </a:solidFill>
                  </a:tcPr>
                </a:tc>
              </a:tr>
              <a:tr h="7810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32323"/>
                          </a:solidFill>
                          <a:latin typeface="Roboto"/>
                          <a:ea typeface="Roboto"/>
                          <a:cs typeface="Roboto"/>
                        </a:rPr>
                        <a:t>Discover</a:t>
                      </a:r>
                    </a:p>
                  </a:txBody>
                  <a:tcPr marL="152400" marR="152400" marT="133350" marB="114300" anchor="t">
                    <a:lnL w="9525">
                      <a:solidFill>
                        <a:srgbClr val="E5E3DE"/>
                      </a:solidFill>
                      <a:prstDash val="solid"/>
                    </a:lnL>
                    <a:lnR w="9525">
                      <a:solidFill>
                        <a:srgbClr val="E5E3DE"/>
                      </a:solidFill>
                      <a:prstDash val="solid"/>
                    </a:lnR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F7F6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32323"/>
                          </a:solidFill>
                          <a:latin typeface="Roboto"/>
                          <a:ea typeface="Roboto"/>
                          <a:cs typeface="Roboto"/>
                        </a:rPr>
                        <a:t>Brief, research questions and evidence review</a:t>
                      </a:r>
                    </a:p>
                  </a:txBody>
                  <a:tcPr marL="152400" marR="152400" marT="133350" marB="114300" anchor="t">
                    <a:lnR w="9525">
                      <a:solidFill>
                        <a:srgbClr val="E5E3DE"/>
                      </a:solidFill>
                      <a:prstDash val="solid"/>
                    </a:lnR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F7F6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32323"/>
                          </a:solidFill>
                          <a:latin typeface="Roboto"/>
                          <a:ea typeface="Roboto"/>
                          <a:cs typeface="Roboto"/>
                        </a:rPr>
                        <a:t>Agreement on priorities</a:t>
                      </a:r>
                    </a:p>
                  </a:txBody>
                  <a:tcPr marL="152400" marR="152400" marT="133350" marB="114300" anchor="t">
                    <a:lnR w="9525">
                      <a:solidFill>
                        <a:srgbClr val="E5E3DE"/>
                      </a:solidFill>
                      <a:prstDash val="solid"/>
                    </a:lnR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F7F6F2"/>
                    </a:solidFill>
                  </a:tcPr>
                </a:tc>
              </a:tr>
              <a:tr h="7810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32323"/>
                          </a:solidFill>
                          <a:latin typeface="Roboto"/>
                          <a:ea typeface="Roboto"/>
                          <a:cs typeface="Roboto"/>
                        </a:rPr>
                        <a:t>Define</a:t>
                      </a:r>
                    </a:p>
                  </a:txBody>
                  <a:tcPr marL="152400" marR="152400" marT="133350" marB="114300" anchor="t">
                    <a:lnL w="9525">
                      <a:solidFill>
                        <a:srgbClr val="E5E3DE"/>
                      </a:solidFill>
                      <a:prstDash val="solid"/>
                    </a:lnL>
                    <a:lnR w="9525">
                      <a:solidFill>
                        <a:srgbClr val="E5E3DE"/>
                      </a:solidFill>
                      <a:prstDash val="solid"/>
                    </a:lnR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F7F6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32323"/>
                          </a:solidFill>
                          <a:latin typeface="Roboto"/>
                          <a:ea typeface="Roboto"/>
                          <a:cs typeface="Roboto"/>
                        </a:rPr>
                        <a:t>Positioning statement and message framework</a:t>
                      </a:r>
                    </a:p>
                  </a:txBody>
                  <a:tcPr marL="152400" marR="152400" marT="133350" marB="114300" anchor="t">
                    <a:lnR w="9525">
                      <a:solidFill>
                        <a:srgbClr val="E5E3DE"/>
                      </a:solidFill>
                      <a:prstDash val="solid"/>
                    </a:lnR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F7F6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32323"/>
                          </a:solidFill>
                          <a:latin typeface="Roboto"/>
                          <a:ea typeface="Roboto"/>
                          <a:cs typeface="Roboto"/>
                        </a:rPr>
                        <a:t>Approval of the proposition</a:t>
                      </a:r>
                    </a:p>
                  </a:txBody>
                  <a:tcPr marL="152400" marR="152400" marT="133350" marB="114300" anchor="t">
                    <a:lnR w="9525">
                      <a:solidFill>
                        <a:srgbClr val="E5E3DE"/>
                      </a:solidFill>
                      <a:prstDash val="solid"/>
                    </a:lnR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F7F6F2"/>
                    </a:solidFill>
                  </a:tcPr>
                </a:tc>
              </a:tr>
              <a:tr h="7810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32323"/>
                          </a:solidFill>
                          <a:latin typeface="Roboto"/>
                          <a:ea typeface="Roboto"/>
                          <a:cs typeface="Roboto"/>
                        </a:rPr>
                        <a:t>Apply</a:t>
                      </a:r>
                    </a:p>
                  </a:txBody>
                  <a:tcPr marL="152400" marR="152400" marT="133350" marB="114300" anchor="t">
                    <a:lnL w="9525">
                      <a:solidFill>
                        <a:srgbClr val="E5E3DE"/>
                      </a:solidFill>
                      <a:prstDash val="solid"/>
                    </a:lnL>
                    <a:lnR w="9525">
                      <a:solidFill>
                        <a:srgbClr val="E5E3DE"/>
                      </a:solidFill>
                      <a:prstDash val="solid"/>
                    </a:lnR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F7F6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32323"/>
                          </a:solidFill>
                          <a:latin typeface="Roboto"/>
                          <a:ea typeface="Roboto"/>
                          <a:cs typeface="Roboto"/>
                        </a:rPr>
                        <a:t>Localised briefs and application examples</a:t>
                      </a:r>
                    </a:p>
                  </a:txBody>
                  <a:tcPr marL="152400" marR="152400" marT="133350" marB="114300" anchor="t">
                    <a:lnR w="9525">
                      <a:solidFill>
                        <a:srgbClr val="E5E3DE"/>
                      </a:solidFill>
                      <a:prstDash val="solid"/>
                    </a:lnR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F7F6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32323"/>
                          </a:solidFill>
                          <a:latin typeface="Roboto"/>
                          <a:ea typeface="Roboto"/>
                          <a:cs typeface="Roboto"/>
                        </a:rPr>
                        <a:t>Approval to move into delivery</a:t>
                      </a:r>
                    </a:p>
                  </a:txBody>
                  <a:tcPr marL="152400" marR="152400" marT="133350" marB="114300" anchor="t">
                    <a:lnR w="9525">
                      <a:solidFill>
                        <a:srgbClr val="E5E3DE"/>
                      </a:solidFill>
                      <a:prstDash val="solid"/>
                    </a:lnR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F7F6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5249938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title">
            <a:extLst xmlns:a="http://schemas.openxmlformats.org/drawingml/2006/main">
              <a:ext uri="{FF2B5EF4-FFF2-40B4-BE49-F238E27FC236}">
                <a16:creationId xmlns:a16="http://schemas.microsoft.com/office/drawing/2014/main" id="{BA38A58E-F0E0-4DD6-BF5F-F075C0D428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defPPr>
          </a:lstStyle>
          <a:p xmlns:a="http://schemas.openxmlformats.org/drawingml/2006/main">
            <a:pPr>
              <a:buNone/>
              <a:defRPr sz="34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pPr>
            <a:r>
              <a:rPr sz="3450" b="0">
                <a:solidFill>
                  <a:srgbClr val="232323"/>
                </a:solidFill>
                <a:latin typeface="Tinos"/>
                <a:ea typeface="Tinos"/>
                <a:cs typeface="Tinos"/>
              </a:rPr>
              <a:t>Decisions for the next review</a:t>
            </a:r>
          </a:p>
        </p:txBody>
      </p:sp>
      <p:sp>
        <p:nvSpPr>
          <p:cNvPr id="3" name="Table or chart content">
            <a:extLst xmlns:a="http://schemas.openxmlformats.org/drawingml/2006/main">
              <a:ext uri="{FF2B5EF4-FFF2-40B4-BE49-F238E27FC236}">
                <a16:creationId xmlns:a16="http://schemas.microsoft.com/office/drawing/2014/main" id="{3D99C929-8DCC-4A57-BC28-B4A3CD1DF91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/>
            </a:r>
          </a:p>
        </p:txBody>
      </p:sp>
      <p:sp>
        <p:nvSpPr>
          <p:cNvPr id="4" name="Source or scope note">
            <a:extLst xmlns:a="http://schemas.openxmlformats.org/drawingml/2006/main">
              <a:ext uri="{FF2B5EF4-FFF2-40B4-BE49-F238E27FC236}">
                <a16:creationId xmlns:a16="http://schemas.microsoft.com/office/drawing/2014/main" id="{2199DB8E-96E2-404C-9799-6BD83B8D33C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125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pPr>
            <a:r>
              <a:rPr sz="1125" b="0">
                <a:solidFill>
                  <a:srgbClr val="66645F"/>
                </a:solidFill>
                <a:latin typeface="Roboto"/>
                <a:ea typeface="Roboto"/>
                <a:cs typeface="Roboto"/>
              </a:rPr>
              <a:t>Add decision dates and update this log as the project progresses.</a:t>
            </a:r>
          </a:p>
        </p:txBody>
      </p:sp>
      <p:sp>
        <p:nvSpPr>
          <p:cNvPr id="5" name="section">
            <a:extLst xmlns:a="http://schemas.openxmlformats.org/drawingml/2006/main">
              <a:ext uri="{FF2B5EF4-FFF2-40B4-BE49-F238E27FC236}">
                <a16:creationId xmlns:a16="http://schemas.microsoft.com/office/drawing/2014/main" id="{1EB0C8A2-F67C-4360-B5AE-3FF896EFF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"/>
            <a:ext cx="742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E11B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125" b="1">
                <a:solidFill>
                  <a:srgbClr val="E11B22"/>
                </a:solidFill>
                <a:latin typeface="Roboto"/>
                <a:ea typeface="Roboto"/>
                <a:cs typeface="Roboto"/>
              </a:defRPr>
            </a:pPr>
            <a:r>
              <a:rPr sz="1125" b="1">
                <a:solidFill>
                  <a:srgbClr val="E11B22"/>
                </a:solidFill>
                <a:latin typeface="Roboto"/>
                <a:ea typeface="Roboto"/>
                <a:cs typeface="Roboto"/>
              </a:rPr>
              <a:t>07 / REVIEW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B8820E-D913-469B-BCEF-E7E4ABBA1CFD}"/>
              </a:ext>
            </a:extLst>
          </p:cNvPr>
          <p:cNvGraphicFramePr/>
          <p:nvPr/>
        </p:nvGraphicFramePr>
        <p:xfrm>
          <a:off xmlns:a="http://schemas.openxmlformats.org/drawingml/2006/main" x="685800" y="2628900"/>
          <a:ext xmlns:a="http://schemas.openxmlformats.org/drawingml/2006/main" cx="10820400" cy="2857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2095500"/>
                <a:gridCol w="4762500"/>
                <a:gridCol w="3962400"/>
              </a:tblGrid>
              <a:tr h="5143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6F2"/>
                          </a:solidFill>
                          <a:latin typeface="Roboto"/>
                          <a:ea typeface="Roboto"/>
                          <a:cs typeface="Roboto"/>
                        </a:rPr>
                        <a:t>Decision</a:t>
                      </a:r>
                    </a:p>
                  </a:txBody>
                  <a:tcPr marL="152400" marR="152400" marT="133350" marB="114300" anchor="t">
                    <a:lnL w="9525">
                      <a:solidFill>
                        <a:srgbClr val="E5E3DE"/>
                      </a:solidFill>
                      <a:prstDash val="solid"/>
                    </a:lnL>
                    <a:lnR w="9525">
                      <a:solidFill>
                        <a:srgbClr val="E5E3DE"/>
                      </a:solidFill>
                      <a:prstDash val="solid"/>
                    </a:lnR>
                    <a:lnT w="9525">
                      <a:solidFill>
                        <a:srgbClr val="E5E3DE"/>
                      </a:solidFill>
                      <a:prstDash val="solid"/>
                    </a:lnT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23232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6F2"/>
                          </a:solidFill>
                          <a:latin typeface="Roboto"/>
                          <a:ea typeface="Roboto"/>
                          <a:cs typeface="Roboto"/>
                        </a:rPr>
                        <a:t>What needs confirmation</a:t>
                      </a:r>
                    </a:p>
                  </a:txBody>
                  <a:tcPr marL="152400" marR="152400" marT="133350" marB="114300" anchor="t">
                    <a:lnR w="9525">
                      <a:solidFill>
                        <a:srgbClr val="E5E3DE"/>
                      </a:solidFill>
                      <a:prstDash val="solid"/>
                    </a:lnR>
                    <a:lnT w="9525">
                      <a:solidFill>
                        <a:srgbClr val="E5E3DE"/>
                      </a:solidFill>
                      <a:prstDash val="solid"/>
                    </a:lnT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232323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F7F6F2"/>
                          </a:solidFill>
                          <a:latin typeface="Roboto"/>
                          <a:ea typeface="Roboto"/>
                          <a:cs typeface="Roboto"/>
                        </a:rPr>
                        <a:t>Owner</a:t>
                      </a:r>
                    </a:p>
                  </a:txBody>
                  <a:tcPr marL="152400" marR="152400" marT="133350" marB="114300" anchor="t">
                    <a:lnR w="9525">
                      <a:solidFill>
                        <a:srgbClr val="E5E3DE"/>
                      </a:solidFill>
                      <a:prstDash val="solid"/>
                    </a:lnR>
                    <a:lnT w="9525">
                      <a:solidFill>
                        <a:srgbClr val="E5E3DE"/>
                      </a:solidFill>
                      <a:prstDash val="solid"/>
                    </a:lnT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232323"/>
                    </a:solidFill>
                  </a:tcPr>
                </a:tc>
              </a:tr>
              <a:tr h="7810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32323"/>
                          </a:solidFill>
                          <a:latin typeface="Roboto"/>
                          <a:ea typeface="Roboto"/>
                          <a:cs typeface="Roboto"/>
                        </a:rPr>
                        <a:t>Audience</a:t>
                      </a:r>
                    </a:p>
                  </a:txBody>
                  <a:tcPr marL="152400" marR="152400" marT="133350" marB="114300" anchor="t">
                    <a:lnL w="9525">
                      <a:solidFill>
                        <a:srgbClr val="E5E3DE"/>
                      </a:solidFill>
                      <a:prstDash val="solid"/>
                    </a:lnL>
                    <a:lnR w="9525">
                      <a:solidFill>
                        <a:srgbClr val="E5E3DE"/>
                      </a:solidFill>
                      <a:prstDash val="solid"/>
                    </a:lnR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F7F6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32323"/>
                          </a:solidFill>
                          <a:latin typeface="Roboto"/>
                          <a:ea typeface="Roboto"/>
                          <a:cs typeface="Roboto"/>
                        </a:rPr>
                        <a:t>Priority customer group and buying context</a:t>
                      </a:r>
                    </a:p>
                  </a:txBody>
                  <a:tcPr marL="152400" marR="152400" marT="133350" marB="114300" anchor="t">
                    <a:lnR w="9525">
                      <a:solidFill>
                        <a:srgbClr val="E5E3DE"/>
                      </a:solidFill>
                      <a:prstDash val="solid"/>
                    </a:lnR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F7F6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32323"/>
                          </a:solidFill>
                          <a:latin typeface="Roboto"/>
                          <a:ea typeface="Roboto"/>
                          <a:cs typeface="Roboto"/>
                        </a:rPr>
                        <a:t>[Client lead]</a:t>
                      </a:r>
                    </a:p>
                  </a:txBody>
                  <a:tcPr marL="152400" marR="152400" marT="133350" marB="114300" anchor="t">
                    <a:lnR w="9525">
                      <a:solidFill>
                        <a:srgbClr val="E5E3DE"/>
                      </a:solidFill>
                      <a:prstDash val="solid"/>
                    </a:lnR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F7F6F2"/>
                    </a:solidFill>
                  </a:tcPr>
                </a:tc>
              </a:tr>
              <a:tr h="7810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32323"/>
                          </a:solidFill>
                          <a:latin typeface="Roboto"/>
                          <a:ea typeface="Roboto"/>
                          <a:cs typeface="Roboto"/>
                        </a:rPr>
                        <a:t>Evidence</a:t>
                      </a:r>
                    </a:p>
                  </a:txBody>
                  <a:tcPr marL="152400" marR="152400" marT="133350" marB="114300" anchor="t">
                    <a:lnL w="9525">
                      <a:solidFill>
                        <a:srgbClr val="E5E3DE"/>
                      </a:solidFill>
                      <a:prstDash val="solid"/>
                    </a:lnL>
                    <a:lnR w="9525">
                      <a:solidFill>
                        <a:srgbClr val="E5E3DE"/>
                      </a:solidFill>
                      <a:prstDash val="solid"/>
                    </a:lnR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F7F6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32323"/>
                          </a:solidFill>
                          <a:latin typeface="Roboto"/>
                          <a:ea typeface="Roboto"/>
                          <a:cs typeface="Roboto"/>
                        </a:rPr>
                        <a:t>Approved claims and supporting materials</a:t>
                      </a:r>
                    </a:p>
                  </a:txBody>
                  <a:tcPr marL="152400" marR="152400" marT="133350" marB="114300" anchor="t">
                    <a:lnR w="9525">
                      <a:solidFill>
                        <a:srgbClr val="E5E3DE"/>
                      </a:solidFill>
                      <a:prstDash val="solid"/>
                    </a:lnR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F7F6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32323"/>
                          </a:solidFill>
                          <a:latin typeface="Roboto"/>
                          <a:ea typeface="Roboto"/>
                          <a:cs typeface="Roboto"/>
                        </a:rPr>
                        <a:t>[Evidence owner]</a:t>
                      </a:r>
                    </a:p>
                  </a:txBody>
                  <a:tcPr marL="152400" marR="152400" marT="133350" marB="114300" anchor="t">
                    <a:lnR w="9525">
                      <a:solidFill>
                        <a:srgbClr val="E5E3DE"/>
                      </a:solidFill>
                      <a:prstDash val="solid"/>
                    </a:lnR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F7F6F2"/>
                    </a:solidFill>
                  </a:tcPr>
                </a:tc>
              </a:tr>
              <a:tr h="7810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32323"/>
                          </a:solidFill>
                          <a:latin typeface="Roboto"/>
                          <a:ea typeface="Roboto"/>
                          <a:cs typeface="Roboto"/>
                        </a:rPr>
                        <a:t>Scope</a:t>
                      </a:r>
                    </a:p>
                  </a:txBody>
                  <a:tcPr marL="152400" marR="152400" marT="133350" marB="114300" anchor="t">
                    <a:lnL w="9525">
                      <a:solidFill>
                        <a:srgbClr val="E5E3DE"/>
                      </a:solidFill>
                      <a:prstDash val="solid"/>
                    </a:lnL>
                    <a:lnR w="9525">
                      <a:solidFill>
                        <a:srgbClr val="E5E3DE"/>
                      </a:solidFill>
                      <a:prstDash val="solid"/>
                    </a:lnR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F7F6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32323"/>
                          </a:solidFill>
                          <a:latin typeface="Roboto"/>
                          <a:ea typeface="Roboto"/>
                          <a:cs typeface="Roboto"/>
                        </a:rPr>
                        <a:t>Priority markets, outputs and review process</a:t>
                      </a:r>
                    </a:p>
                  </a:txBody>
                  <a:tcPr marL="152400" marR="152400" marT="133350" marB="114300" anchor="t">
                    <a:lnR w="9525">
                      <a:solidFill>
                        <a:srgbClr val="E5E3DE"/>
                      </a:solidFill>
                      <a:prstDash val="solid"/>
                    </a:lnR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F7F6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32323"/>
                          </a:solidFill>
                          <a:latin typeface="Roboto"/>
                          <a:ea typeface="Roboto"/>
                          <a:cs typeface="Roboto"/>
                        </a:rPr>
                        <a:t>[Project sponsor]</a:t>
                      </a:r>
                    </a:p>
                  </a:txBody>
                  <a:tcPr marL="152400" marR="152400" marT="133350" marB="114300" anchor="t">
                    <a:lnR w="9525">
                      <a:solidFill>
                        <a:srgbClr val="E5E3DE"/>
                      </a:solidFill>
                      <a:prstDash val="solid"/>
                    </a:lnR>
                    <a:lnB w="9525">
                      <a:solidFill>
                        <a:srgbClr val="E5E3DE"/>
                      </a:solidFill>
                      <a:prstDash val="solid"/>
                    </a:lnB>
                    <a:solidFill>
                      <a:srgbClr val="F7F6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3128509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Closing title">
            <a:extLst xmlns:a="http://schemas.openxmlformats.org/drawingml/2006/main">
              <a:ext uri="{FF2B5EF4-FFF2-40B4-BE49-F238E27FC236}">
                <a16:creationId xmlns:a16="http://schemas.microsoft.com/office/drawing/2014/main" id="{7C851624-D408-496F-A634-BD7000C02E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3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defPPr>
          </a:lstStyle>
          <a:p xmlns:a="http://schemas.openxmlformats.org/drawingml/2006/main">
            <a:pPr>
              <a:buNone/>
              <a:defRPr sz="4350" b="0">
                <a:solidFill>
                  <a:srgbClr val="232323"/>
                </a:solidFill>
                <a:latin typeface="Tinos"/>
                <a:ea typeface="Tinos"/>
                <a:cs typeface="Tinos"/>
              </a:defRPr>
            </a:pPr>
            <a:r>
              <a:rPr sz="4350" b="0">
                <a:solidFill>
                  <a:srgbClr val="232323"/>
                </a:solidFill>
                <a:latin typeface="Tinos"/>
                <a:ea typeface="Tinos"/>
                <a:cs typeface="Tinos"/>
              </a:rPr>
              <a:t>Next steps</a:t>
            </a:r>
          </a:p>
        </p:txBody>
      </p:sp>
      <p:sp>
        <p:nvSpPr>
          <p:cNvPr id="3" name="Closing content">
            <a:extLst xmlns:a="http://schemas.openxmlformats.org/drawingml/2006/main">
              <a:ext uri="{FF2B5EF4-FFF2-40B4-BE49-F238E27FC236}">
                <a16:creationId xmlns:a16="http://schemas.microsoft.com/office/drawing/2014/main" id="{5DE0231E-0218-403C-9CFD-E6DD5249120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25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2025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Confirm the brief and appoint the decision owner.</a:t>
            </a:r>
          </a:p>
          <a:p xmlns:a="http://schemas.openxmlformats.org/drawingml/2006/main">
            <a:pPr>
              <a:buNone/>
              <a:defRPr sz="2025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2025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/>
            </a:r>
          </a:p>
          <a:p xmlns:a="http://schemas.openxmlformats.org/drawingml/2006/main">
            <a:pPr>
              <a:buNone/>
              <a:defRPr sz="2025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2025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Share available research and approved proof points.</a:t>
            </a:r>
          </a:p>
          <a:p xmlns:a="http://schemas.openxmlformats.org/drawingml/2006/main">
            <a:pPr>
              <a:buNone/>
              <a:defRPr sz="2025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2025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/>
            </a:r>
          </a:p>
          <a:p xmlns:a="http://schemas.openxmlformats.org/drawingml/2006/main">
            <a:pPr>
              <a:buNone/>
              <a:defRPr sz="2025" b="0">
                <a:solidFill>
                  <a:srgbClr val="232323"/>
                </a:solidFill>
                <a:latin typeface="Roboto"/>
                <a:ea typeface="Roboto"/>
                <a:cs typeface="Roboto"/>
              </a:defRPr>
            </a:pPr>
            <a:r>
              <a:rPr sz="2025" b="0">
                <a:solidFill>
                  <a:srgbClr val="232323"/>
                </a:solidFill>
                <a:latin typeface="Roboto"/>
                <a:ea typeface="Roboto"/>
                <a:cs typeface="Roboto"/>
              </a:rPr>
              <a:t>Agree the scope and schedule for the positioning work.</a:t>
            </a:r>
          </a:p>
        </p:txBody>
      </p:sp>
      <p:sp>
        <p:nvSpPr>
          <p:cNvPr id="4" name="section">
            <a:extLst xmlns:a="http://schemas.openxmlformats.org/drawingml/2006/main">
              <a:ext uri="{FF2B5EF4-FFF2-40B4-BE49-F238E27FC236}">
                <a16:creationId xmlns:a16="http://schemas.microsoft.com/office/drawing/2014/main" id="{D27BAAE3-090B-4EBA-BFAB-DE2312C22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"/>
            <a:ext cx="742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E11B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125" b="1">
                <a:solidFill>
                  <a:srgbClr val="E11B22"/>
                </a:solidFill>
                <a:latin typeface="Roboto"/>
                <a:ea typeface="Roboto"/>
                <a:cs typeface="Roboto"/>
              </a:defRPr>
            </a:pPr>
            <a:r>
              <a:rPr sz="1125" b="1">
                <a:solidFill>
                  <a:srgbClr val="E11B22"/>
                </a:solidFill>
                <a:latin typeface="Roboto"/>
                <a:ea typeface="Roboto"/>
                <a:cs typeface="Roboto"/>
              </a:rPr>
              <a:t>08 / DISCUSSION</a:t>
            </a:r>
          </a:p>
        </p:txBody>
      </p:sp>
      <p:sp>
        <p:nvSpPr>
          <p:cNvPr id="5" name="closing-note">
            <a:extLst xmlns:a="http://schemas.openxmlformats.org/drawingml/2006/main">
              <a:ext uri="{FF2B5EF4-FFF2-40B4-BE49-F238E27FC236}">
                <a16:creationId xmlns:a16="http://schemas.microsoft.com/office/drawing/2014/main" id="{D2B2B4E6-4333-4B2D-937E-D0141F894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00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350" b="0">
                <a:solidFill>
                  <a:srgbClr val="66645F"/>
                </a:solidFill>
                <a:latin typeface="Roboto"/>
                <a:ea typeface="Roboto"/>
                <a:cs typeface="Roboto"/>
              </a:defRPr>
            </a:pPr>
            <a:r>
              <a:rPr sz="1350" b="0">
                <a:solidFill>
                  <a:srgbClr val="66645F"/>
                </a:solidFill>
                <a:latin typeface="Roboto"/>
                <a:ea typeface="Roboto"/>
                <a:cs typeface="Roboto"/>
              </a:rPr>
              <a:t>[Project contact]    [Email address]</a:t>
            </a:r>
          </a:p>
        </p:txBody>
      </p:sp>
    </p:spTree>
    <p:extLst>
      <p:ext uri="{BB962C8B-B14F-4D97-AF65-F5344CB8AC3E}">
        <p14:creationId xmlns:p14="http://schemas.microsoft.com/office/powerpoint/2010/main" val="231489841"/>
      </p:ext>
    </p:extLst>
  </p:cSld>
</p:sld>
</file>

<file path=ppt/theme/theme1.xml><?xml version="1.0" encoding="utf-8"?>
<a:theme xmlns:a="http://schemas.openxmlformats.org/drawingml/2006/main" name="ChatGPT">
  <a:themeElements>
    <a:clrScheme name="WES Group">
      <a:dk1>
        <a:srgbClr val="232323"/>
      </a:dk1>
      <a:lt1>
        <a:srgbClr val="FFFFFF"/>
      </a:lt1>
      <a:dk2>
        <a:srgbClr val="66645F"/>
      </a:dk2>
      <a:lt2>
        <a:srgbClr val="E5E3DE"/>
      </a:lt2>
      <a:accent1>
        <a:srgbClr val="E11B22"/>
      </a:accent1>
      <a:accent2>
        <a:srgbClr val="232323"/>
      </a:accent2>
      <a:accent3>
        <a:srgbClr val="E5E3DE"/>
      </a:accent3>
      <a:accent4>
        <a:srgbClr val="66645F"/>
      </a:accent4>
      <a:accent5>
        <a:srgbClr val="E11B22"/>
      </a:accent5>
      <a:accent6>
        <a:srgbClr val="F7F6F2"/>
      </a:accent6>
      <a:hlink>
        <a:srgbClr val="E11B22"/>
      </a:hlink>
      <a:folHlink>
        <a:srgbClr val="E11B22"/>
      </a:folHlink>
    </a:clrScheme>
    <a:fontScheme name="WES Tinos Roboto">
      <a:majorFont>
        <a:latin typeface="Tinos"/>
        <a:ea typeface=""/>
        <a:cs typeface=""/>
      </a:majorFont>
      <a:minorFont>
        <a:latin typeface="Roboto"/>
        <a:ea typeface=""/>
        <a:cs typeface=""/>
      </a:minorFont>
    </a:fontScheme>
    <a:fmtScheme name="WES Group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232323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232323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232323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232323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232323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232323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232323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2026-10-14T16:39:46.1220000Z</dcterms:created>
  <dcterms:modified xsi:type="dcterms:W3CDTF">2026-10-14T16:39:46.1220000Z</dcterms:modified>
</coreProperties>
</file>